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8288000" cy="10287000"/>
  <p:notesSz cx="6858000" cy="9144000"/>
  <p:embeddedFontLst>
    <p:embeddedFont>
      <p:font typeface="Dosis" pitchFamily="2" charset="0"/>
      <p:regular r:id="rId11"/>
      <p:bold r:id="rId12"/>
    </p:embeddedFont>
    <p:embeddedFont>
      <p:font typeface="Gaegu" pitchFamily="2" charset="0"/>
      <p:regular r:id="rId13"/>
      <p:bold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hEmu1wqu7y3hEbDDckDClFKeonM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802"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0" Type="http://schemas.openxmlformats.org/officeDocument/2006/relationships/notesMaster" Target="notesMasters/notesMaster1.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0" name="Google Shape;110;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03c88c8b0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4" name="Google Shape;194;g303c88c8b05_0_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1"/>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1"/>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3"/>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3"/>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4"/>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14"/>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5"/>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15"/>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15"/>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15"/>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7"/>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1792288" y="612775"/>
            <a:ext cx="5486400" cy="4114800"/>
          </a:xfrm>
          <a:prstGeom prst="rect">
            <a:avLst/>
          </a:prstGeom>
          <a:noFill/>
          <a:ln>
            <a:noFill/>
          </a:ln>
        </p:spPr>
      </p:sp>
      <p:sp>
        <p:nvSpPr>
          <p:cNvPr id="64" name="Google Shape;64;p18"/>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jp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1.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hyperlink" Target="http://www.youtube.com/watch?v=7MkSgSt3yVI" TargetMode="External"/><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8.jp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1.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466" t="-10430" r="-2215" b="-1306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85" name="Google Shape;85;p1"/>
          <p:cNvGrpSpPr/>
          <p:nvPr/>
        </p:nvGrpSpPr>
        <p:grpSpPr>
          <a:xfrm>
            <a:off x="1996760" y="1967160"/>
            <a:ext cx="14294479" cy="5990979"/>
            <a:chOff x="0" y="1"/>
            <a:chExt cx="19059305" cy="7987972"/>
          </a:xfrm>
        </p:grpSpPr>
        <p:sp>
          <p:nvSpPr>
            <p:cNvPr id="86" name="Google Shape;86;p1"/>
            <p:cNvSpPr/>
            <p:nvPr/>
          </p:nvSpPr>
          <p:spPr>
            <a:xfrm rot="92033">
              <a:off x="273808" y="428159"/>
              <a:ext cx="18690996" cy="7310963"/>
            </a:xfrm>
            <a:custGeom>
              <a:avLst/>
              <a:gdLst/>
              <a:ahLst/>
              <a:cxnLst/>
              <a:rect l="l" t="t" r="r" b="b"/>
              <a:pathLst>
                <a:path w="18690996" h="7310963" extrusionOk="0">
                  <a:moveTo>
                    <a:pt x="0" y="0"/>
                  </a:moveTo>
                  <a:lnTo>
                    <a:pt x="18690996" y="0"/>
                  </a:lnTo>
                  <a:lnTo>
                    <a:pt x="18690996" y="7310964"/>
                  </a:lnTo>
                  <a:lnTo>
                    <a:pt x="0" y="7310964"/>
                  </a:lnTo>
                  <a:lnTo>
                    <a:pt x="0" y="0"/>
                  </a:lnTo>
                  <a:close/>
                </a:path>
              </a:pathLst>
            </a:custGeom>
            <a:blipFill rotWithShape="1">
              <a:blip r:embed="rId4">
                <a:alphaModFix amt="60000"/>
              </a:blip>
              <a:stretch>
                <a:fillRect l="-1055" t="-10950" r="-1054"/>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7" name="Google Shape;87;p1"/>
            <p:cNvSpPr/>
            <p:nvPr/>
          </p:nvSpPr>
          <p:spPr>
            <a:xfrm rot="92033">
              <a:off x="94502" y="248853"/>
              <a:ext cx="18690996" cy="7310963"/>
            </a:xfrm>
            <a:custGeom>
              <a:avLst/>
              <a:gdLst/>
              <a:ahLst/>
              <a:cxnLst/>
              <a:rect l="l" t="t" r="r" b="b"/>
              <a:pathLst>
                <a:path w="18690996" h="7310963" extrusionOk="0">
                  <a:moveTo>
                    <a:pt x="0" y="0"/>
                  </a:moveTo>
                  <a:lnTo>
                    <a:pt x="18690996" y="0"/>
                  </a:lnTo>
                  <a:lnTo>
                    <a:pt x="18690996" y="7310964"/>
                  </a:lnTo>
                  <a:lnTo>
                    <a:pt x="0" y="7310964"/>
                  </a:lnTo>
                  <a:lnTo>
                    <a:pt x="0" y="0"/>
                  </a:lnTo>
                  <a:close/>
                </a:path>
              </a:pathLst>
            </a:custGeom>
            <a:blipFill rotWithShape="1">
              <a:blip r:embed="rId5">
                <a:alphaModFix/>
              </a:blip>
              <a:stretch>
                <a:fillRect l="-1055" t="-10950" r="-1054"/>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88" name="Google Shape;88;p1"/>
          <p:cNvSpPr txBox="1"/>
          <p:nvPr/>
        </p:nvSpPr>
        <p:spPr>
          <a:xfrm>
            <a:off x="1884573" y="2795574"/>
            <a:ext cx="14035941" cy="4225926"/>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None/>
            </a:pPr>
            <a:r>
              <a:rPr lang="en-US" sz="17000">
                <a:solidFill>
                  <a:srgbClr val="000000"/>
                </a:solidFill>
                <a:latin typeface="Gaegu"/>
                <a:ea typeface="Gaegu"/>
                <a:cs typeface="Gaegu"/>
                <a:sym typeface="Gaegu"/>
              </a:rPr>
              <a:t>GREEN </a:t>
            </a:r>
            <a:endParaRPr/>
          </a:p>
          <a:p>
            <a:pPr marL="0" marR="0" lvl="0" indent="0" algn="ctr" rtl="0">
              <a:lnSpc>
                <a:spcPct val="95000"/>
              </a:lnSpc>
              <a:spcBef>
                <a:spcPts val="0"/>
              </a:spcBef>
              <a:spcAft>
                <a:spcPts val="0"/>
              </a:spcAft>
              <a:buNone/>
            </a:pPr>
            <a:r>
              <a:rPr lang="en-US" sz="17000">
                <a:solidFill>
                  <a:srgbClr val="000000"/>
                </a:solidFill>
                <a:latin typeface="Gaegu"/>
                <a:ea typeface="Gaegu"/>
                <a:cs typeface="Gaegu"/>
                <a:sym typeface="Gaegu"/>
              </a:rPr>
              <a:t>BUSINESS</a:t>
            </a:r>
            <a:endParaRPr/>
          </a:p>
        </p:txBody>
      </p:sp>
      <p:sp>
        <p:nvSpPr>
          <p:cNvPr id="89" name="Google Shape;89;p1"/>
          <p:cNvSpPr/>
          <p:nvPr/>
        </p:nvSpPr>
        <p:spPr>
          <a:xfrm rot="-2700000">
            <a:off x="10542936" y="940005"/>
            <a:ext cx="1103359" cy="1581877"/>
          </a:xfrm>
          <a:custGeom>
            <a:avLst/>
            <a:gdLst/>
            <a:ahLst/>
            <a:cxnLst/>
            <a:rect l="l" t="t" r="r" b="b"/>
            <a:pathLst>
              <a:path w="1103359" h="1581877" extrusionOk="0">
                <a:moveTo>
                  <a:pt x="0" y="0"/>
                </a:moveTo>
                <a:lnTo>
                  <a:pt x="1103360" y="0"/>
                </a:lnTo>
                <a:lnTo>
                  <a:pt x="1103360" y="1581877"/>
                </a:lnTo>
                <a:lnTo>
                  <a:pt x="0" y="1581877"/>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 name="Google Shape;90;p1"/>
          <p:cNvSpPr/>
          <p:nvPr/>
        </p:nvSpPr>
        <p:spPr>
          <a:xfrm rot="3275443">
            <a:off x="2211959" y="2969126"/>
            <a:ext cx="1337326" cy="1218183"/>
          </a:xfrm>
          <a:custGeom>
            <a:avLst/>
            <a:gdLst/>
            <a:ahLst/>
            <a:cxnLst/>
            <a:rect l="l" t="t" r="r" b="b"/>
            <a:pathLst>
              <a:path w="1337326" h="1218183" extrusionOk="0">
                <a:moveTo>
                  <a:pt x="0" y="0"/>
                </a:moveTo>
                <a:lnTo>
                  <a:pt x="1337327" y="0"/>
                </a:lnTo>
                <a:lnTo>
                  <a:pt x="1337327" y="1218183"/>
                </a:lnTo>
                <a:lnTo>
                  <a:pt x="0" y="121818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1" name="Google Shape;91;p1"/>
          <p:cNvSpPr/>
          <p:nvPr/>
        </p:nvSpPr>
        <p:spPr>
          <a:xfrm rot="-1304326">
            <a:off x="884830" y="3954490"/>
            <a:ext cx="3500388" cy="5714919"/>
          </a:xfrm>
          <a:custGeom>
            <a:avLst/>
            <a:gdLst/>
            <a:ahLst/>
            <a:cxnLst/>
            <a:rect l="l" t="t" r="r" b="b"/>
            <a:pathLst>
              <a:path w="3500388" h="5714919" extrusionOk="0">
                <a:moveTo>
                  <a:pt x="0" y="0"/>
                </a:moveTo>
                <a:lnTo>
                  <a:pt x="3500388" y="0"/>
                </a:lnTo>
                <a:lnTo>
                  <a:pt x="3500388" y="5714919"/>
                </a:lnTo>
                <a:lnTo>
                  <a:pt x="0" y="5714919"/>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 name="Google Shape;92;p1"/>
          <p:cNvSpPr/>
          <p:nvPr/>
        </p:nvSpPr>
        <p:spPr>
          <a:xfrm>
            <a:off x="12592704" y="1028700"/>
            <a:ext cx="5125668" cy="3933950"/>
          </a:xfrm>
          <a:custGeom>
            <a:avLst/>
            <a:gdLst/>
            <a:ahLst/>
            <a:cxnLst/>
            <a:rect l="l" t="t" r="r" b="b"/>
            <a:pathLst>
              <a:path w="5125668" h="3933950" extrusionOk="0">
                <a:moveTo>
                  <a:pt x="0" y="0"/>
                </a:moveTo>
                <a:lnTo>
                  <a:pt x="5125668" y="0"/>
                </a:lnTo>
                <a:lnTo>
                  <a:pt x="5125668" y="3933950"/>
                </a:lnTo>
                <a:lnTo>
                  <a:pt x="0" y="3933950"/>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3" name="Google Shape;93;p1"/>
          <p:cNvSpPr/>
          <p:nvPr/>
        </p:nvSpPr>
        <p:spPr>
          <a:xfrm>
            <a:off x="7737974" y="8041757"/>
            <a:ext cx="2677572" cy="561174"/>
          </a:xfrm>
          <a:custGeom>
            <a:avLst/>
            <a:gdLst/>
            <a:ahLst/>
            <a:cxnLst/>
            <a:rect l="l" t="t" r="r" b="b"/>
            <a:pathLst>
              <a:path w="2677572" h="561174" extrusionOk="0">
                <a:moveTo>
                  <a:pt x="0" y="0"/>
                </a:moveTo>
                <a:lnTo>
                  <a:pt x="2677572" y="0"/>
                </a:lnTo>
                <a:lnTo>
                  <a:pt x="2677572" y="561174"/>
                </a:lnTo>
                <a:lnTo>
                  <a:pt x="0" y="56117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 name="Google Shape;94;p1"/>
          <p:cNvSpPr txBox="1"/>
          <p:nvPr/>
        </p:nvSpPr>
        <p:spPr>
          <a:xfrm>
            <a:off x="5769257" y="8840432"/>
            <a:ext cx="6823500" cy="879900"/>
          </a:xfrm>
          <a:prstGeom prst="rect">
            <a:avLst/>
          </a:prstGeom>
          <a:noFill/>
          <a:ln>
            <a:noFill/>
          </a:ln>
        </p:spPr>
        <p:txBody>
          <a:bodyPr spcFirstLastPara="1" wrap="square" lIns="0" tIns="0" rIns="0" bIns="0" anchor="t" anchorCtr="0">
            <a:spAutoFit/>
          </a:bodyPr>
          <a:lstStyle/>
          <a:p>
            <a:pPr marL="0" marR="0" lvl="0" indent="0" algn="ctr" rtl="0">
              <a:lnSpc>
                <a:spcPct val="95013"/>
              </a:lnSpc>
              <a:spcBef>
                <a:spcPts val="0"/>
              </a:spcBef>
              <a:spcAft>
                <a:spcPts val="0"/>
              </a:spcAft>
              <a:buNone/>
            </a:pPr>
            <a:r>
              <a:rPr lang="en-US" sz="3008">
                <a:solidFill>
                  <a:srgbClr val="FFFFFF"/>
                </a:solidFill>
                <a:latin typeface="Gaegu"/>
                <a:ea typeface="Gaegu"/>
                <a:cs typeface="Gaegu"/>
                <a:sym typeface="Gaegu"/>
              </a:rPr>
              <a:t>Erasmus + </a:t>
            </a:r>
            <a:endParaRPr sz="3008">
              <a:solidFill>
                <a:srgbClr val="FFFFFF"/>
              </a:solidFill>
              <a:latin typeface="Gaegu"/>
              <a:ea typeface="Gaegu"/>
              <a:cs typeface="Gaegu"/>
              <a:sym typeface="Gaegu"/>
            </a:endParaRPr>
          </a:p>
          <a:p>
            <a:pPr marL="0" marR="0" lvl="0" indent="0" algn="ctr" rtl="0">
              <a:lnSpc>
                <a:spcPct val="95013"/>
              </a:lnSpc>
              <a:spcBef>
                <a:spcPts val="0"/>
              </a:spcBef>
              <a:spcAft>
                <a:spcPts val="0"/>
              </a:spcAft>
              <a:buNone/>
            </a:pPr>
            <a:r>
              <a:rPr lang="en-US" sz="3008">
                <a:solidFill>
                  <a:srgbClr val="FFFFFF"/>
                </a:solidFill>
                <a:latin typeface="Gaegu"/>
                <a:ea typeface="Gaegu"/>
                <a:cs typeface="Gaegu"/>
                <a:sym typeface="Gaegu"/>
              </a:rPr>
              <a:t>Leading Youth in Green Entrepreneurship</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466" t="-10430" r="-2215" b="-1306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 name="Google Shape;100;p2"/>
          <p:cNvSpPr txBox="1"/>
          <p:nvPr/>
        </p:nvSpPr>
        <p:spPr>
          <a:xfrm>
            <a:off x="832535" y="4399269"/>
            <a:ext cx="15125500" cy="260730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4000">
                <a:solidFill>
                  <a:srgbClr val="000000"/>
                </a:solidFill>
                <a:latin typeface="Gaegu"/>
                <a:ea typeface="Gaegu"/>
                <a:cs typeface="Gaegu"/>
                <a:sym typeface="Gaegu"/>
              </a:rPr>
              <a:t>“Green businesses incorporate principles of sustainability into their business decisions in order to reduce their negative impacts on the global or local environment. They do this by selling environmentally friendly products or by greening their processes to make them more environmentally sustainable”</a:t>
            </a:r>
            <a:endParaRPr/>
          </a:p>
        </p:txBody>
      </p:sp>
      <p:sp>
        <p:nvSpPr>
          <p:cNvPr id="101" name="Google Shape;101;p2"/>
          <p:cNvSpPr/>
          <p:nvPr/>
        </p:nvSpPr>
        <p:spPr>
          <a:xfrm rot="-10669463">
            <a:off x="15619911" y="2730972"/>
            <a:ext cx="1963020" cy="1803136"/>
          </a:xfrm>
          <a:custGeom>
            <a:avLst/>
            <a:gdLst/>
            <a:ahLst/>
            <a:cxnLst/>
            <a:rect l="l" t="t" r="r" b="b"/>
            <a:pathLst>
              <a:path w="1963020" h="1803136" extrusionOk="0">
                <a:moveTo>
                  <a:pt x="0" y="0"/>
                </a:moveTo>
                <a:lnTo>
                  <a:pt x="1963020" y="0"/>
                </a:lnTo>
                <a:lnTo>
                  <a:pt x="1963020" y="1803136"/>
                </a:lnTo>
                <a:lnTo>
                  <a:pt x="0" y="1803136"/>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 name="Google Shape;102;p2"/>
          <p:cNvSpPr/>
          <p:nvPr/>
        </p:nvSpPr>
        <p:spPr>
          <a:xfrm rot="1727943">
            <a:off x="12886112" y="797418"/>
            <a:ext cx="2884029" cy="1520532"/>
          </a:xfrm>
          <a:custGeom>
            <a:avLst/>
            <a:gdLst/>
            <a:ahLst/>
            <a:cxnLst/>
            <a:rect l="l" t="t" r="r" b="b"/>
            <a:pathLst>
              <a:path w="2884029" h="1520532" extrusionOk="0">
                <a:moveTo>
                  <a:pt x="0" y="0"/>
                </a:moveTo>
                <a:lnTo>
                  <a:pt x="2884029" y="0"/>
                </a:lnTo>
                <a:lnTo>
                  <a:pt x="2884029" y="1520533"/>
                </a:lnTo>
                <a:lnTo>
                  <a:pt x="0" y="1520533"/>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 name="Google Shape;103;p2"/>
          <p:cNvSpPr/>
          <p:nvPr/>
        </p:nvSpPr>
        <p:spPr>
          <a:xfrm rot="-1051246">
            <a:off x="-1897698" y="-1956752"/>
            <a:ext cx="5104835" cy="5104835"/>
          </a:xfrm>
          <a:custGeom>
            <a:avLst/>
            <a:gdLst/>
            <a:ahLst/>
            <a:cxnLst/>
            <a:rect l="l" t="t" r="r" b="b"/>
            <a:pathLst>
              <a:path w="5104835" h="5104835" extrusionOk="0">
                <a:moveTo>
                  <a:pt x="0" y="0"/>
                </a:moveTo>
                <a:lnTo>
                  <a:pt x="5104835" y="0"/>
                </a:lnTo>
                <a:lnTo>
                  <a:pt x="5104835" y="5104835"/>
                </a:lnTo>
                <a:lnTo>
                  <a:pt x="0" y="5104835"/>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4" name="Google Shape;104;p2"/>
          <p:cNvSpPr/>
          <p:nvPr/>
        </p:nvSpPr>
        <p:spPr>
          <a:xfrm rot="5409034">
            <a:off x="553137" y="382838"/>
            <a:ext cx="2463311" cy="2601368"/>
          </a:xfrm>
          <a:custGeom>
            <a:avLst/>
            <a:gdLst/>
            <a:ahLst/>
            <a:cxnLst/>
            <a:rect l="l" t="t" r="r" b="b"/>
            <a:pathLst>
              <a:path w="2463311" h="2601368" extrusionOk="0">
                <a:moveTo>
                  <a:pt x="0" y="0"/>
                </a:moveTo>
                <a:lnTo>
                  <a:pt x="2463311" y="0"/>
                </a:lnTo>
                <a:lnTo>
                  <a:pt x="2463311" y="2601368"/>
                </a:lnTo>
                <a:lnTo>
                  <a:pt x="0" y="26013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105;p2"/>
          <p:cNvSpPr/>
          <p:nvPr/>
        </p:nvSpPr>
        <p:spPr>
          <a:xfrm rot="3793974" flipH="1">
            <a:off x="5974630" y="1293438"/>
            <a:ext cx="1642882" cy="3250307"/>
          </a:xfrm>
          <a:custGeom>
            <a:avLst/>
            <a:gdLst/>
            <a:ahLst/>
            <a:cxnLst/>
            <a:rect l="l" t="t" r="r" b="b"/>
            <a:pathLst>
              <a:path w="1642882" h="3250307" extrusionOk="0">
                <a:moveTo>
                  <a:pt x="1642883" y="0"/>
                </a:moveTo>
                <a:lnTo>
                  <a:pt x="0" y="0"/>
                </a:lnTo>
                <a:lnTo>
                  <a:pt x="0" y="3250307"/>
                </a:lnTo>
                <a:lnTo>
                  <a:pt x="1642883" y="3250307"/>
                </a:lnTo>
                <a:lnTo>
                  <a:pt x="1642883"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 name="Google Shape;106;p2"/>
          <p:cNvSpPr/>
          <p:nvPr/>
        </p:nvSpPr>
        <p:spPr>
          <a:xfrm rot="-1051246">
            <a:off x="16381279" y="7391606"/>
            <a:ext cx="5104835" cy="5104835"/>
          </a:xfrm>
          <a:custGeom>
            <a:avLst/>
            <a:gdLst/>
            <a:ahLst/>
            <a:cxnLst/>
            <a:rect l="l" t="t" r="r" b="b"/>
            <a:pathLst>
              <a:path w="5104835" h="5104835" extrusionOk="0">
                <a:moveTo>
                  <a:pt x="0" y="0"/>
                </a:moveTo>
                <a:lnTo>
                  <a:pt x="5104835" y="0"/>
                </a:lnTo>
                <a:lnTo>
                  <a:pt x="5104835" y="5104835"/>
                </a:lnTo>
                <a:lnTo>
                  <a:pt x="0" y="5104835"/>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7" name="Google Shape;107;p2"/>
          <p:cNvSpPr txBox="1"/>
          <p:nvPr/>
        </p:nvSpPr>
        <p:spPr>
          <a:xfrm>
            <a:off x="1700554" y="2656262"/>
            <a:ext cx="14676233" cy="1096977"/>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7600" b="1">
                <a:solidFill>
                  <a:srgbClr val="000000"/>
                </a:solidFill>
                <a:latin typeface="Gaegu"/>
                <a:ea typeface="Gaegu"/>
                <a:cs typeface="Gaegu"/>
                <a:sym typeface="Gaegu"/>
              </a:rPr>
              <a:t>Definition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3"/>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466" t="-10430" r="-2215" b="-1306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3"/>
          <p:cNvSpPr/>
          <p:nvPr/>
        </p:nvSpPr>
        <p:spPr>
          <a:xfrm rot="-5591379">
            <a:off x="4515838" y="-2431798"/>
            <a:ext cx="10192684" cy="16646163"/>
          </a:xfrm>
          <a:custGeom>
            <a:avLst/>
            <a:gdLst/>
            <a:ahLst/>
            <a:cxnLst/>
            <a:rect l="l" t="t" r="r" b="b"/>
            <a:pathLst>
              <a:path w="12602964" h="16662573" extrusionOk="0">
                <a:moveTo>
                  <a:pt x="0" y="0"/>
                </a:moveTo>
                <a:lnTo>
                  <a:pt x="12602964" y="0"/>
                </a:lnTo>
                <a:lnTo>
                  <a:pt x="12602964" y="16662573"/>
                </a:lnTo>
                <a:lnTo>
                  <a:pt x="0" y="1666257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 name="Google Shape;114;p3"/>
          <p:cNvSpPr/>
          <p:nvPr/>
        </p:nvSpPr>
        <p:spPr>
          <a:xfrm rot="7064304">
            <a:off x="3631826" y="647280"/>
            <a:ext cx="1546438" cy="1408664"/>
          </a:xfrm>
          <a:custGeom>
            <a:avLst/>
            <a:gdLst/>
            <a:ahLst/>
            <a:cxnLst/>
            <a:rect l="l" t="t" r="r" b="b"/>
            <a:pathLst>
              <a:path w="1546438" h="1408664" extrusionOk="0">
                <a:moveTo>
                  <a:pt x="0" y="0"/>
                </a:moveTo>
                <a:lnTo>
                  <a:pt x="1546438" y="0"/>
                </a:lnTo>
                <a:lnTo>
                  <a:pt x="1546438" y="1408664"/>
                </a:lnTo>
                <a:lnTo>
                  <a:pt x="0" y="140866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 name="Google Shape;115;p3"/>
          <p:cNvSpPr/>
          <p:nvPr/>
        </p:nvSpPr>
        <p:spPr>
          <a:xfrm rot="1395835">
            <a:off x="-353243" y="169396"/>
            <a:ext cx="3712280" cy="6060865"/>
          </a:xfrm>
          <a:custGeom>
            <a:avLst/>
            <a:gdLst/>
            <a:ahLst/>
            <a:cxnLst/>
            <a:rect l="l" t="t" r="r" b="b"/>
            <a:pathLst>
              <a:path w="3712280" h="6060865" extrusionOk="0">
                <a:moveTo>
                  <a:pt x="0" y="0"/>
                </a:moveTo>
                <a:lnTo>
                  <a:pt x="3712280" y="0"/>
                </a:lnTo>
                <a:lnTo>
                  <a:pt x="3712280" y="6060865"/>
                </a:lnTo>
                <a:lnTo>
                  <a:pt x="0" y="6060865"/>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 name="Google Shape;116;p3"/>
          <p:cNvSpPr/>
          <p:nvPr/>
        </p:nvSpPr>
        <p:spPr>
          <a:xfrm rot="2275529">
            <a:off x="15702503" y="512905"/>
            <a:ext cx="2261855" cy="3524136"/>
          </a:xfrm>
          <a:custGeom>
            <a:avLst/>
            <a:gdLst/>
            <a:ahLst/>
            <a:cxnLst/>
            <a:rect l="l" t="t" r="r" b="b"/>
            <a:pathLst>
              <a:path w="2261855" h="3524136" extrusionOk="0">
                <a:moveTo>
                  <a:pt x="0" y="0"/>
                </a:moveTo>
                <a:lnTo>
                  <a:pt x="2261855" y="0"/>
                </a:lnTo>
                <a:lnTo>
                  <a:pt x="2261855" y="3524136"/>
                </a:lnTo>
                <a:lnTo>
                  <a:pt x="0" y="3524136"/>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
          <p:cNvSpPr txBox="1"/>
          <p:nvPr/>
        </p:nvSpPr>
        <p:spPr>
          <a:xfrm>
            <a:off x="2076362" y="4210879"/>
            <a:ext cx="7704900" cy="12618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3799" b="1">
                <a:solidFill>
                  <a:srgbClr val="000000"/>
                </a:solidFill>
                <a:latin typeface="Gaegu"/>
                <a:ea typeface="Gaegu"/>
                <a:cs typeface="Gaegu"/>
                <a:sym typeface="Gaegu"/>
              </a:rPr>
              <a:t> Access new markets</a:t>
            </a:r>
            <a:endParaRPr sz="1100"/>
          </a:p>
          <a:p>
            <a:pPr marL="0" marR="0" lvl="0" indent="0" algn="ctr" rtl="0">
              <a:lnSpc>
                <a:spcPct val="100000"/>
              </a:lnSpc>
              <a:spcBef>
                <a:spcPts val="0"/>
              </a:spcBef>
              <a:spcAft>
                <a:spcPts val="0"/>
              </a:spcAft>
              <a:buNone/>
            </a:pPr>
            <a:r>
              <a:rPr lang="en-US" sz="2199" b="1">
                <a:solidFill>
                  <a:srgbClr val="000000"/>
                </a:solidFill>
                <a:latin typeface="Gaegu"/>
                <a:ea typeface="Gaegu"/>
                <a:cs typeface="Gaegu"/>
                <a:sym typeface="Gaegu"/>
              </a:rPr>
              <a:t>There is an increasing demand for green products and services worldwide</a:t>
            </a:r>
            <a:endParaRPr sz="1100"/>
          </a:p>
        </p:txBody>
      </p:sp>
      <p:sp>
        <p:nvSpPr>
          <p:cNvPr id="118" name="Google Shape;118;p3"/>
          <p:cNvSpPr txBox="1"/>
          <p:nvPr/>
        </p:nvSpPr>
        <p:spPr>
          <a:xfrm>
            <a:off x="5194628" y="2222059"/>
            <a:ext cx="10829700" cy="1646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099" b="1">
                <a:solidFill>
                  <a:srgbClr val="000000"/>
                </a:solidFill>
                <a:latin typeface="Gaegu"/>
                <a:ea typeface="Gaegu"/>
                <a:cs typeface="Gaegu"/>
                <a:sym typeface="Gaegu"/>
              </a:rPr>
              <a:t> </a:t>
            </a:r>
            <a:r>
              <a:rPr lang="en-US" sz="3799" b="1">
                <a:solidFill>
                  <a:srgbClr val="000000"/>
                </a:solidFill>
                <a:latin typeface="Gaegu"/>
                <a:ea typeface="Gaegu"/>
                <a:cs typeface="Gaegu"/>
                <a:sym typeface="Gaegu"/>
              </a:rPr>
              <a:t>Stay ahead of environmental regulation</a:t>
            </a:r>
            <a:endParaRPr sz="1100"/>
          </a:p>
          <a:p>
            <a:pPr marL="0" marR="0" lvl="0" indent="0" algn="ctr" rtl="0">
              <a:lnSpc>
                <a:spcPct val="100000"/>
              </a:lnSpc>
              <a:spcBef>
                <a:spcPts val="0"/>
              </a:spcBef>
              <a:spcAft>
                <a:spcPts val="0"/>
              </a:spcAft>
              <a:buNone/>
            </a:pPr>
            <a:r>
              <a:rPr lang="en-US" sz="2199" b="1">
                <a:solidFill>
                  <a:srgbClr val="000000"/>
                </a:solidFill>
                <a:latin typeface="Gaegu"/>
                <a:ea typeface="Gaegu"/>
                <a:cs typeface="Gaegu"/>
                <a:sym typeface="Gaegu"/>
              </a:rPr>
              <a:t>Environmental regulation is becoming more and more stringent. Green businesses can reap the benefits</a:t>
            </a:r>
            <a:endParaRPr sz="1100"/>
          </a:p>
          <a:p>
            <a:pPr marL="0" marR="0" lvl="0" indent="0" algn="ctr" rtl="0">
              <a:lnSpc>
                <a:spcPct val="100000"/>
              </a:lnSpc>
              <a:spcBef>
                <a:spcPts val="0"/>
              </a:spcBef>
              <a:spcAft>
                <a:spcPts val="0"/>
              </a:spcAft>
              <a:buNone/>
            </a:pPr>
            <a:r>
              <a:rPr lang="en-US" sz="2199" b="1">
                <a:solidFill>
                  <a:srgbClr val="000000"/>
                </a:solidFill>
                <a:latin typeface="Gaegu"/>
                <a:ea typeface="Gaegu"/>
                <a:cs typeface="Gaegu"/>
                <a:sym typeface="Gaegu"/>
              </a:rPr>
              <a:t>of staying ahead of environmental regulation.</a:t>
            </a:r>
            <a:endParaRPr sz="1100"/>
          </a:p>
        </p:txBody>
      </p:sp>
      <p:sp>
        <p:nvSpPr>
          <p:cNvPr id="119" name="Google Shape;119;p3"/>
          <p:cNvSpPr txBox="1"/>
          <p:nvPr/>
        </p:nvSpPr>
        <p:spPr>
          <a:xfrm>
            <a:off x="6805222" y="5091193"/>
            <a:ext cx="10978500" cy="1600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3799" b="1">
                <a:solidFill>
                  <a:srgbClr val="000000"/>
                </a:solidFill>
                <a:latin typeface="Gaegu"/>
                <a:ea typeface="Gaegu"/>
                <a:cs typeface="Gaegu"/>
                <a:sym typeface="Gaegu"/>
              </a:rPr>
              <a:t>Access to finance</a:t>
            </a:r>
            <a:endParaRPr sz="1100"/>
          </a:p>
          <a:p>
            <a:pPr marL="0" marR="0" lvl="0" indent="0" algn="ctr" rtl="0">
              <a:lnSpc>
                <a:spcPct val="100000"/>
              </a:lnSpc>
              <a:spcBef>
                <a:spcPts val="0"/>
              </a:spcBef>
              <a:spcAft>
                <a:spcPts val="0"/>
              </a:spcAft>
              <a:buNone/>
            </a:pPr>
            <a:r>
              <a:rPr lang="en-US" sz="2199" b="1">
                <a:solidFill>
                  <a:srgbClr val="000000"/>
                </a:solidFill>
                <a:latin typeface="Gaegu"/>
                <a:ea typeface="Gaegu"/>
                <a:cs typeface="Gaegu"/>
                <a:sym typeface="Gaegu"/>
              </a:rPr>
              <a:t>Green businesses may be able to attract certain types of financing options for their green business ideas</a:t>
            </a:r>
            <a:endParaRPr sz="1100"/>
          </a:p>
          <a:p>
            <a:pPr marL="0" marR="0" lvl="0" indent="0" algn="ctr" rtl="0">
              <a:lnSpc>
                <a:spcPct val="100000"/>
              </a:lnSpc>
              <a:spcBef>
                <a:spcPts val="0"/>
              </a:spcBef>
              <a:spcAft>
                <a:spcPts val="0"/>
              </a:spcAft>
              <a:buNone/>
            </a:pPr>
            <a:r>
              <a:rPr lang="en-US" sz="2199" b="1">
                <a:solidFill>
                  <a:srgbClr val="000000"/>
                </a:solidFill>
                <a:latin typeface="Gaegu"/>
                <a:ea typeface="Gaegu"/>
                <a:cs typeface="Gaegu"/>
                <a:sym typeface="Gaegu"/>
              </a:rPr>
              <a:t>that are not be available for conventional business ideas</a:t>
            </a:r>
            <a:r>
              <a:rPr lang="en-US" sz="2199" b="1">
                <a:latin typeface="Gaegu"/>
                <a:ea typeface="Gaegu"/>
                <a:cs typeface="Gaegu"/>
                <a:sym typeface="Gaegu"/>
              </a:rPr>
              <a:t>.</a:t>
            </a:r>
            <a:endParaRPr sz="1100"/>
          </a:p>
        </p:txBody>
      </p:sp>
      <p:sp>
        <p:nvSpPr>
          <p:cNvPr id="120" name="Google Shape;120;p3"/>
          <p:cNvSpPr txBox="1"/>
          <p:nvPr/>
        </p:nvSpPr>
        <p:spPr>
          <a:xfrm>
            <a:off x="1675716" y="6858412"/>
            <a:ext cx="10084500" cy="15387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3699" b="1">
                <a:solidFill>
                  <a:srgbClr val="000000"/>
                </a:solidFill>
                <a:latin typeface="Gaegu"/>
                <a:ea typeface="Gaegu"/>
                <a:cs typeface="Gaegu"/>
                <a:sym typeface="Gaegu"/>
              </a:rPr>
              <a:t>Reduce costs</a:t>
            </a:r>
            <a:endParaRPr sz="1000"/>
          </a:p>
          <a:p>
            <a:pPr marL="0" marR="0" lvl="0" indent="0" algn="ctr" rtl="0">
              <a:lnSpc>
                <a:spcPct val="100000"/>
              </a:lnSpc>
              <a:spcBef>
                <a:spcPts val="0"/>
              </a:spcBef>
              <a:spcAft>
                <a:spcPts val="0"/>
              </a:spcAft>
              <a:buNone/>
            </a:pPr>
            <a:r>
              <a:rPr lang="en-US" sz="2099" b="1">
                <a:solidFill>
                  <a:srgbClr val="000000"/>
                </a:solidFill>
                <a:latin typeface="Gaegu"/>
                <a:ea typeface="Gaegu"/>
                <a:cs typeface="Gaegu"/>
                <a:sym typeface="Gaegu"/>
              </a:rPr>
              <a:t>These cost reductions</a:t>
            </a:r>
            <a:endParaRPr sz="1000"/>
          </a:p>
          <a:p>
            <a:pPr marL="0" marR="0" lvl="0" indent="0" algn="ctr" rtl="0">
              <a:lnSpc>
                <a:spcPct val="100000"/>
              </a:lnSpc>
              <a:spcBef>
                <a:spcPts val="0"/>
              </a:spcBef>
              <a:spcAft>
                <a:spcPts val="0"/>
              </a:spcAft>
              <a:buNone/>
            </a:pPr>
            <a:r>
              <a:rPr lang="en-US" sz="2099" b="1">
                <a:solidFill>
                  <a:srgbClr val="000000"/>
                </a:solidFill>
                <a:latin typeface="Gaegu"/>
                <a:ea typeface="Gaegu"/>
                <a:cs typeface="Gaegu"/>
                <a:sym typeface="Gaegu"/>
              </a:rPr>
              <a:t>generally arise from efficiency gains when less inputs are required to produce the same output.</a:t>
            </a:r>
            <a:endParaRPr sz="1000"/>
          </a:p>
        </p:txBody>
      </p:sp>
      <p:sp>
        <p:nvSpPr>
          <p:cNvPr id="121" name="Google Shape;121;p3"/>
          <p:cNvSpPr txBox="1"/>
          <p:nvPr/>
        </p:nvSpPr>
        <p:spPr>
          <a:xfrm>
            <a:off x="9065837" y="7726040"/>
            <a:ext cx="8905800" cy="1600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099" b="1">
                <a:solidFill>
                  <a:srgbClr val="000000"/>
                </a:solidFill>
                <a:latin typeface="Gaegu"/>
                <a:ea typeface="Gaegu"/>
                <a:cs typeface="Gaegu"/>
                <a:sym typeface="Gaegu"/>
              </a:rPr>
              <a:t> </a:t>
            </a:r>
            <a:r>
              <a:rPr lang="en-US" sz="3699" b="1">
                <a:solidFill>
                  <a:srgbClr val="000000"/>
                </a:solidFill>
                <a:latin typeface="Gaegu"/>
                <a:ea typeface="Gaegu"/>
                <a:cs typeface="Gaegu"/>
                <a:sym typeface="Gaegu"/>
              </a:rPr>
              <a:t>Improve quality</a:t>
            </a:r>
            <a:endParaRPr sz="1000"/>
          </a:p>
          <a:p>
            <a:pPr marL="0" marR="0" lvl="0" indent="0" algn="ctr" rtl="0">
              <a:lnSpc>
                <a:spcPct val="100000"/>
              </a:lnSpc>
              <a:spcBef>
                <a:spcPts val="0"/>
              </a:spcBef>
              <a:spcAft>
                <a:spcPts val="0"/>
              </a:spcAft>
              <a:buNone/>
            </a:pPr>
            <a:r>
              <a:rPr lang="en-US" sz="2099" b="1">
                <a:solidFill>
                  <a:srgbClr val="000000"/>
                </a:solidFill>
                <a:latin typeface="Gaegu"/>
                <a:ea typeface="Gaegu"/>
                <a:cs typeface="Gaegu"/>
                <a:sym typeface="Gaegu"/>
              </a:rPr>
              <a:t>Green products and services can</a:t>
            </a:r>
            <a:endParaRPr sz="1000"/>
          </a:p>
          <a:p>
            <a:pPr marL="0" marR="0" lvl="0" indent="0" algn="ctr" rtl="0">
              <a:lnSpc>
                <a:spcPct val="100000"/>
              </a:lnSpc>
              <a:spcBef>
                <a:spcPts val="0"/>
              </a:spcBef>
              <a:spcAft>
                <a:spcPts val="0"/>
              </a:spcAft>
              <a:buNone/>
            </a:pPr>
            <a:r>
              <a:rPr lang="en-US" sz="2099" b="1">
                <a:solidFill>
                  <a:srgbClr val="000000"/>
                </a:solidFill>
                <a:latin typeface="Gaegu"/>
                <a:ea typeface="Gaegu"/>
                <a:cs typeface="Gaegu"/>
                <a:sym typeface="Gaegu"/>
              </a:rPr>
              <a:t>therefore improve the value proposition of the enterprise and improve its bottom line</a:t>
            </a:r>
            <a:endParaRPr sz="1000"/>
          </a:p>
        </p:txBody>
      </p:sp>
      <p:sp>
        <p:nvSpPr>
          <p:cNvPr id="122" name="Google Shape;122;p3"/>
          <p:cNvSpPr/>
          <p:nvPr/>
        </p:nvSpPr>
        <p:spPr>
          <a:xfrm>
            <a:off x="4720650" y="607171"/>
            <a:ext cx="10297471" cy="1460936"/>
          </a:xfrm>
          <a:custGeom>
            <a:avLst/>
            <a:gdLst/>
            <a:ahLst/>
            <a:cxnLst/>
            <a:rect l="l" t="t" r="r" b="b"/>
            <a:pathLst>
              <a:path w="10271792" h="903206" extrusionOk="0">
                <a:moveTo>
                  <a:pt x="0" y="0"/>
                </a:moveTo>
                <a:lnTo>
                  <a:pt x="10271792" y="0"/>
                </a:lnTo>
                <a:lnTo>
                  <a:pt x="10271792" y="903206"/>
                </a:lnTo>
                <a:lnTo>
                  <a:pt x="0" y="903206"/>
                </a:lnTo>
                <a:lnTo>
                  <a:pt x="0" y="0"/>
                </a:lnTo>
                <a:close/>
              </a:path>
            </a:pathLst>
          </a:custGeom>
          <a:blipFill rotWithShape="1">
            <a:blip r:embed="rId8">
              <a:alphaModFix/>
            </a:blip>
            <a:stretch>
              <a:fillRect t="-254306" b="-129018"/>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 name="Google Shape;123;p3"/>
          <p:cNvSpPr txBox="1"/>
          <p:nvPr/>
        </p:nvSpPr>
        <p:spPr>
          <a:xfrm>
            <a:off x="5388320" y="765507"/>
            <a:ext cx="8370887" cy="586105"/>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099" b="1">
                <a:solidFill>
                  <a:srgbClr val="000000"/>
                </a:solidFill>
                <a:latin typeface="Gaegu"/>
                <a:ea typeface="Gaegu"/>
                <a:cs typeface="Gaegu"/>
                <a:sym typeface="Gaegu"/>
              </a:rPr>
              <a:t>Why Green Business Matters in Today’s World?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5"/>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466" t="-10430" r="-2215" b="-13065"/>
            </a:stretch>
          </a:blip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endParaRPr sz="4400" u="sng">
              <a:latin typeface="Gaegu"/>
              <a:ea typeface="Gaegu"/>
              <a:cs typeface="Gaegu"/>
              <a:sym typeface="Gaegu"/>
            </a:endParaRPr>
          </a:p>
        </p:txBody>
      </p:sp>
      <p:sp>
        <p:nvSpPr>
          <p:cNvPr id="129" name="Google Shape;129;p5"/>
          <p:cNvSpPr/>
          <p:nvPr/>
        </p:nvSpPr>
        <p:spPr>
          <a:xfrm>
            <a:off x="1438830" y="1973238"/>
            <a:ext cx="15488520" cy="1935364"/>
          </a:xfrm>
          <a:custGeom>
            <a:avLst/>
            <a:gdLst/>
            <a:ahLst/>
            <a:cxnLst/>
            <a:rect l="l" t="t" r="r" b="b"/>
            <a:pathLst>
              <a:path w="15488520" h="1935364" extrusionOk="0">
                <a:moveTo>
                  <a:pt x="0" y="0"/>
                </a:moveTo>
                <a:lnTo>
                  <a:pt x="15488520" y="0"/>
                </a:lnTo>
                <a:lnTo>
                  <a:pt x="15488520" y="1935364"/>
                </a:lnTo>
                <a:lnTo>
                  <a:pt x="0" y="1935364"/>
                </a:lnTo>
                <a:lnTo>
                  <a:pt x="0" y="0"/>
                </a:lnTo>
                <a:close/>
              </a:path>
            </a:pathLst>
          </a:custGeom>
          <a:blipFill rotWithShape="1">
            <a:blip r:embed="rId4">
              <a:alphaModFix/>
            </a:blip>
            <a:stretch>
              <a:fillRect t="-143305" r="-4788" b="-11308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5"/>
          <p:cNvSpPr txBox="1"/>
          <p:nvPr/>
        </p:nvSpPr>
        <p:spPr>
          <a:xfrm>
            <a:off x="1970745" y="2454164"/>
            <a:ext cx="14676233" cy="94299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6000" b="1">
                <a:solidFill>
                  <a:srgbClr val="000000"/>
                </a:solidFill>
                <a:latin typeface="Gaegu"/>
                <a:ea typeface="Gaegu"/>
                <a:cs typeface="Gaegu"/>
                <a:sym typeface="Gaegu"/>
              </a:rPr>
              <a:t>Why Green Business Makes Economic Sense?</a:t>
            </a:r>
            <a:endParaRPr/>
          </a:p>
        </p:txBody>
      </p:sp>
      <p:sp>
        <p:nvSpPr>
          <p:cNvPr id="131" name="Google Shape;131;p5"/>
          <p:cNvSpPr txBox="1"/>
          <p:nvPr/>
        </p:nvSpPr>
        <p:spPr>
          <a:xfrm>
            <a:off x="1438830" y="4308541"/>
            <a:ext cx="5086200" cy="1354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400" u="sng">
                <a:solidFill>
                  <a:srgbClr val="000000"/>
                </a:solidFill>
                <a:latin typeface="Gaegu"/>
                <a:ea typeface="Gaegu"/>
                <a:cs typeface="Gaegu"/>
                <a:sym typeface="Gaegu"/>
              </a:rPr>
              <a:t>Competitive Advantages</a:t>
            </a:r>
            <a:endParaRPr sz="500"/>
          </a:p>
        </p:txBody>
      </p:sp>
      <p:sp>
        <p:nvSpPr>
          <p:cNvPr id="132" name="Google Shape;132;p5"/>
          <p:cNvSpPr/>
          <p:nvPr/>
        </p:nvSpPr>
        <p:spPr>
          <a:xfrm rot="-1051246">
            <a:off x="-3372611" y="1264131"/>
            <a:ext cx="4739834" cy="4739834"/>
          </a:xfrm>
          <a:custGeom>
            <a:avLst/>
            <a:gdLst/>
            <a:ahLst/>
            <a:cxnLst/>
            <a:rect l="l" t="t" r="r" b="b"/>
            <a:pathLst>
              <a:path w="4739834" h="4739834" extrusionOk="0">
                <a:moveTo>
                  <a:pt x="0" y="0"/>
                </a:moveTo>
                <a:lnTo>
                  <a:pt x="4739834" y="0"/>
                </a:lnTo>
                <a:lnTo>
                  <a:pt x="4739834" y="4739834"/>
                </a:lnTo>
                <a:lnTo>
                  <a:pt x="0" y="473983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3" name="Google Shape;133;p5"/>
          <p:cNvSpPr/>
          <p:nvPr/>
        </p:nvSpPr>
        <p:spPr>
          <a:xfrm rot="5657992" flipH="1">
            <a:off x="15817363" y="1572593"/>
            <a:ext cx="1167215" cy="1184990"/>
          </a:xfrm>
          <a:custGeom>
            <a:avLst/>
            <a:gdLst/>
            <a:ahLst/>
            <a:cxnLst/>
            <a:rect l="l" t="t" r="r" b="b"/>
            <a:pathLst>
              <a:path w="1166847" h="1184616" extrusionOk="0">
                <a:moveTo>
                  <a:pt x="1166847" y="0"/>
                </a:moveTo>
                <a:lnTo>
                  <a:pt x="0" y="0"/>
                </a:lnTo>
                <a:lnTo>
                  <a:pt x="0" y="1184616"/>
                </a:lnTo>
                <a:lnTo>
                  <a:pt x="1166847" y="1184616"/>
                </a:lnTo>
                <a:lnTo>
                  <a:pt x="1166847"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4" name="Google Shape;134;p5"/>
          <p:cNvSpPr/>
          <p:nvPr/>
        </p:nvSpPr>
        <p:spPr>
          <a:xfrm rot="-2947305" flipH="1">
            <a:off x="1238733" y="1125737"/>
            <a:ext cx="891412" cy="1388886"/>
          </a:xfrm>
          <a:custGeom>
            <a:avLst/>
            <a:gdLst/>
            <a:ahLst/>
            <a:cxnLst/>
            <a:rect l="l" t="t" r="r" b="b"/>
            <a:pathLst>
              <a:path w="891412" h="1388886" extrusionOk="0">
                <a:moveTo>
                  <a:pt x="891412" y="0"/>
                </a:moveTo>
                <a:lnTo>
                  <a:pt x="0" y="0"/>
                </a:lnTo>
                <a:lnTo>
                  <a:pt x="0" y="1388886"/>
                </a:lnTo>
                <a:lnTo>
                  <a:pt x="891412" y="1388886"/>
                </a:lnTo>
                <a:lnTo>
                  <a:pt x="891412"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5"/>
          <p:cNvSpPr txBox="1"/>
          <p:nvPr/>
        </p:nvSpPr>
        <p:spPr>
          <a:xfrm>
            <a:off x="6823142" y="4354337"/>
            <a:ext cx="4662600" cy="1354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400" u="sng">
                <a:latin typeface="Gaegu"/>
                <a:ea typeface="Gaegu"/>
                <a:cs typeface="Gaegu"/>
                <a:sym typeface="Gaegu"/>
              </a:rPr>
              <a:t>ESG and Investment Trends</a:t>
            </a:r>
            <a:endParaRPr sz="4400" u="sng">
              <a:latin typeface="Gaegu"/>
              <a:ea typeface="Gaegu"/>
              <a:cs typeface="Gaegu"/>
              <a:sym typeface="Gaegu"/>
            </a:endParaRPr>
          </a:p>
        </p:txBody>
      </p:sp>
      <p:sp>
        <p:nvSpPr>
          <p:cNvPr id="136" name="Google Shape;136;p5"/>
          <p:cNvSpPr txBox="1"/>
          <p:nvPr/>
        </p:nvSpPr>
        <p:spPr>
          <a:xfrm>
            <a:off x="12090580" y="4354392"/>
            <a:ext cx="4836900" cy="1354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400" u="sng">
                <a:latin typeface="Gaegu"/>
                <a:ea typeface="Gaegu"/>
                <a:cs typeface="Gaegu"/>
                <a:sym typeface="Gaegu"/>
              </a:rPr>
              <a:t>Enhanced Brand Loyalty</a:t>
            </a:r>
            <a:endParaRPr sz="4400" u="sng">
              <a:latin typeface="Gaegu"/>
              <a:ea typeface="Gaegu"/>
              <a:cs typeface="Gaegu"/>
              <a:sym typeface="Gaegu"/>
            </a:endParaRPr>
          </a:p>
        </p:txBody>
      </p:sp>
      <p:sp>
        <p:nvSpPr>
          <p:cNvPr id="137" name="Google Shape;137;p5"/>
          <p:cNvSpPr txBox="1"/>
          <p:nvPr/>
        </p:nvSpPr>
        <p:spPr>
          <a:xfrm>
            <a:off x="2280857" y="5957640"/>
            <a:ext cx="4244180" cy="2595993"/>
          </a:xfrm>
          <a:prstGeom prst="rect">
            <a:avLst/>
          </a:prstGeom>
          <a:noFill/>
          <a:ln>
            <a:noFill/>
          </a:ln>
        </p:spPr>
        <p:txBody>
          <a:bodyPr spcFirstLastPara="1" wrap="square" lIns="0" tIns="0" rIns="0" bIns="0" anchor="t" anchorCtr="0">
            <a:spAutoFit/>
          </a:bodyPr>
          <a:lstStyle/>
          <a:p>
            <a:pPr marL="0" marR="0" lvl="0" indent="0" algn="l" rtl="0">
              <a:lnSpc>
                <a:spcPct val="127987"/>
              </a:lnSpc>
              <a:spcBef>
                <a:spcPts val="0"/>
              </a:spcBef>
              <a:spcAft>
                <a:spcPts val="0"/>
              </a:spcAft>
              <a:buNone/>
            </a:pPr>
            <a:r>
              <a:rPr lang="en-US" sz="2301">
                <a:solidFill>
                  <a:srgbClr val="000000"/>
                </a:solidFill>
                <a:latin typeface="Dosis"/>
                <a:ea typeface="Dosis"/>
                <a:cs typeface="Dosis"/>
                <a:sym typeface="Dosis"/>
              </a:rPr>
              <a:t>Green business practices provide economic benefits like </a:t>
            </a:r>
            <a:r>
              <a:rPr lang="en-US" sz="2301" b="1">
                <a:solidFill>
                  <a:srgbClr val="000000"/>
                </a:solidFill>
                <a:latin typeface="Dosis"/>
                <a:ea typeface="Dosis"/>
                <a:cs typeface="Dosis"/>
                <a:sym typeface="Dosis"/>
              </a:rPr>
              <a:t>cost savings</a:t>
            </a:r>
            <a:r>
              <a:rPr lang="en-US" sz="2301">
                <a:solidFill>
                  <a:srgbClr val="000000"/>
                </a:solidFill>
                <a:latin typeface="Dosis"/>
                <a:ea typeface="Dosis"/>
                <a:cs typeface="Dosis"/>
                <a:sym typeface="Dosis"/>
              </a:rPr>
              <a:t> through energy efficiency, innovation in eco-friendly products, and </a:t>
            </a:r>
            <a:r>
              <a:rPr lang="en-US" sz="2301" b="1">
                <a:solidFill>
                  <a:srgbClr val="000000"/>
                </a:solidFill>
                <a:latin typeface="Dosis"/>
                <a:ea typeface="Dosis"/>
                <a:cs typeface="Dosis"/>
                <a:sym typeface="Dosis"/>
              </a:rPr>
              <a:t>increased consumer appeal</a:t>
            </a:r>
            <a:r>
              <a:rPr lang="en-US" sz="2301">
                <a:solidFill>
                  <a:srgbClr val="000000"/>
                </a:solidFill>
                <a:latin typeface="Dosis"/>
                <a:ea typeface="Dosis"/>
                <a:cs typeface="Dosis"/>
                <a:sym typeface="Dosis"/>
              </a:rPr>
              <a:t> by attracting sustainability-focused customers.</a:t>
            </a:r>
            <a:endParaRPr/>
          </a:p>
        </p:txBody>
      </p:sp>
      <p:sp>
        <p:nvSpPr>
          <p:cNvPr id="138" name="Google Shape;138;p5"/>
          <p:cNvSpPr txBox="1"/>
          <p:nvPr/>
        </p:nvSpPr>
        <p:spPr>
          <a:xfrm>
            <a:off x="7186771" y="6051057"/>
            <a:ext cx="4244100" cy="3527100"/>
          </a:xfrm>
          <a:prstGeom prst="rect">
            <a:avLst/>
          </a:prstGeom>
          <a:noFill/>
          <a:ln>
            <a:noFill/>
          </a:ln>
        </p:spPr>
        <p:txBody>
          <a:bodyPr spcFirstLastPara="1" wrap="square" lIns="0" tIns="0" rIns="0" bIns="0" anchor="t" anchorCtr="0">
            <a:spAutoFit/>
          </a:bodyPr>
          <a:lstStyle/>
          <a:p>
            <a:pPr marL="0" marR="0" lvl="0" indent="0" algn="l" rtl="0">
              <a:lnSpc>
                <a:spcPct val="127987"/>
              </a:lnSpc>
              <a:spcBef>
                <a:spcPts val="0"/>
              </a:spcBef>
              <a:spcAft>
                <a:spcPts val="0"/>
              </a:spcAft>
              <a:buClr>
                <a:srgbClr val="000000"/>
              </a:buClr>
              <a:buFont typeface="Arial"/>
              <a:buNone/>
            </a:pPr>
            <a:r>
              <a:rPr lang="en-US" sz="2301">
                <a:latin typeface="Dosis"/>
                <a:ea typeface="Dosis"/>
                <a:cs typeface="Dosis"/>
                <a:sym typeface="Dosis"/>
              </a:rPr>
              <a:t>Companies with strong Environmental, Social, and Governance (ESG) profiles tend t</a:t>
            </a:r>
            <a:r>
              <a:rPr lang="en-US" sz="2301" b="1">
                <a:latin typeface="Dosis"/>
                <a:ea typeface="Dosis"/>
                <a:cs typeface="Dosis"/>
                <a:sym typeface="Dosis"/>
              </a:rPr>
              <a:t>o attract better financing opportunities, </a:t>
            </a:r>
            <a:r>
              <a:rPr lang="en-US" sz="2301">
                <a:latin typeface="Dosis"/>
                <a:ea typeface="Dosis"/>
                <a:cs typeface="Dosis"/>
                <a:sym typeface="Dosis"/>
              </a:rPr>
              <a:t>drawing in investors who are increasingly focused on sustainability.</a:t>
            </a:r>
            <a:endParaRPr sz="2301">
              <a:latin typeface="Dosis"/>
              <a:ea typeface="Dosis"/>
              <a:cs typeface="Dosis"/>
              <a:sym typeface="Dosis"/>
            </a:endParaRPr>
          </a:p>
          <a:p>
            <a:pPr marL="0" marR="0" lvl="0" indent="0" algn="just" rtl="0">
              <a:lnSpc>
                <a:spcPct val="128000"/>
              </a:lnSpc>
              <a:spcBef>
                <a:spcPts val="0"/>
              </a:spcBef>
              <a:spcAft>
                <a:spcPts val="0"/>
              </a:spcAft>
              <a:buNone/>
            </a:pPr>
            <a:endParaRPr sz="2300">
              <a:latin typeface="Dosis"/>
              <a:ea typeface="Dosis"/>
              <a:cs typeface="Dosis"/>
              <a:sym typeface="Dosis"/>
            </a:endParaRPr>
          </a:p>
        </p:txBody>
      </p:sp>
      <p:sp>
        <p:nvSpPr>
          <p:cNvPr id="139" name="Google Shape;139;p5"/>
          <p:cNvSpPr txBox="1"/>
          <p:nvPr/>
        </p:nvSpPr>
        <p:spPr>
          <a:xfrm>
            <a:off x="12402797" y="6051057"/>
            <a:ext cx="4244180" cy="1481582"/>
          </a:xfrm>
          <a:prstGeom prst="rect">
            <a:avLst/>
          </a:prstGeom>
          <a:noFill/>
          <a:ln>
            <a:noFill/>
          </a:ln>
        </p:spPr>
        <p:txBody>
          <a:bodyPr spcFirstLastPara="1" wrap="square" lIns="0" tIns="0" rIns="0" bIns="0" anchor="t" anchorCtr="0">
            <a:spAutoFit/>
          </a:bodyPr>
          <a:lstStyle/>
          <a:p>
            <a:pPr marL="0" marR="0" lvl="0" indent="0" algn="just" rtl="0">
              <a:lnSpc>
                <a:spcPct val="128000"/>
              </a:lnSpc>
              <a:spcBef>
                <a:spcPts val="0"/>
              </a:spcBef>
              <a:spcAft>
                <a:spcPts val="0"/>
              </a:spcAft>
              <a:buNone/>
            </a:pPr>
            <a:r>
              <a:rPr lang="en-US" sz="2300" u="none" strike="noStrike">
                <a:solidFill>
                  <a:srgbClr val="000000"/>
                </a:solidFill>
                <a:latin typeface="Dosis"/>
                <a:ea typeface="Dosis"/>
                <a:cs typeface="Dosis"/>
                <a:sym typeface="Dosis"/>
              </a:rPr>
              <a:t>Green businesses often build </a:t>
            </a:r>
            <a:r>
              <a:rPr lang="en-US" sz="2300" b="1" u="none" strike="noStrike">
                <a:solidFill>
                  <a:srgbClr val="000000"/>
                </a:solidFill>
                <a:latin typeface="Dosis"/>
                <a:ea typeface="Dosis"/>
                <a:cs typeface="Dosis"/>
                <a:sym typeface="Dosis"/>
              </a:rPr>
              <a:t>stronger brand loyalty</a:t>
            </a:r>
            <a:r>
              <a:rPr lang="en-US" sz="2300" u="none" strike="noStrike">
                <a:solidFill>
                  <a:srgbClr val="000000"/>
                </a:solidFill>
                <a:latin typeface="Dosis"/>
                <a:ea typeface="Dosis"/>
                <a:cs typeface="Dosis"/>
                <a:sym typeface="Dosis"/>
              </a:rPr>
              <a:t> by aligning with customers' values and commitments to sustainability.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8"/>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466" t="-10430" r="-2215" b="-1306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5" name="Google Shape;145;p8"/>
          <p:cNvSpPr txBox="1"/>
          <p:nvPr/>
        </p:nvSpPr>
        <p:spPr>
          <a:xfrm>
            <a:off x="1831350" y="1611625"/>
            <a:ext cx="13396200" cy="723300"/>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4699">
                <a:latin typeface="Gaegu"/>
                <a:ea typeface="Gaegu"/>
                <a:cs typeface="Gaegu"/>
                <a:sym typeface="Gaegu"/>
              </a:rPr>
              <a:t>Green economy| Explained in 3 Minutes</a:t>
            </a:r>
            <a:endParaRPr sz="6999">
              <a:latin typeface="Gaegu"/>
              <a:ea typeface="Gaegu"/>
              <a:cs typeface="Gaegu"/>
              <a:sym typeface="Gaegu"/>
            </a:endParaRPr>
          </a:p>
        </p:txBody>
      </p:sp>
      <p:sp>
        <p:nvSpPr>
          <p:cNvPr id="146" name="Google Shape;146;p8"/>
          <p:cNvSpPr/>
          <p:nvPr/>
        </p:nvSpPr>
        <p:spPr>
          <a:xfrm rot="-10669463">
            <a:off x="15619911" y="2730972"/>
            <a:ext cx="1963020" cy="1803136"/>
          </a:xfrm>
          <a:custGeom>
            <a:avLst/>
            <a:gdLst/>
            <a:ahLst/>
            <a:cxnLst/>
            <a:rect l="l" t="t" r="r" b="b"/>
            <a:pathLst>
              <a:path w="1963020" h="1803136" extrusionOk="0">
                <a:moveTo>
                  <a:pt x="0" y="0"/>
                </a:moveTo>
                <a:lnTo>
                  <a:pt x="1963020" y="0"/>
                </a:lnTo>
                <a:lnTo>
                  <a:pt x="1963020" y="1803136"/>
                </a:lnTo>
                <a:lnTo>
                  <a:pt x="0" y="1803136"/>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8"/>
          <p:cNvSpPr/>
          <p:nvPr/>
        </p:nvSpPr>
        <p:spPr>
          <a:xfrm rot="1727943">
            <a:off x="12886112" y="797418"/>
            <a:ext cx="2884029" cy="1520532"/>
          </a:xfrm>
          <a:custGeom>
            <a:avLst/>
            <a:gdLst/>
            <a:ahLst/>
            <a:cxnLst/>
            <a:rect l="l" t="t" r="r" b="b"/>
            <a:pathLst>
              <a:path w="2884029" h="1520532" extrusionOk="0">
                <a:moveTo>
                  <a:pt x="0" y="0"/>
                </a:moveTo>
                <a:lnTo>
                  <a:pt x="2884029" y="0"/>
                </a:lnTo>
                <a:lnTo>
                  <a:pt x="2884029" y="1520533"/>
                </a:lnTo>
                <a:lnTo>
                  <a:pt x="0" y="1520533"/>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p8"/>
          <p:cNvSpPr/>
          <p:nvPr/>
        </p:nvSpPr>
        <p:spPr>
          <a:xfrm rot="-1051246">
            <a:off x="-1897698" y="-1956752"/>
            <a:ext cx="5104835" cy="5104835"/>
          </a:xfrm>
          <a:custGeom>
            <a:avLst/>
            <a:gdLst/>
            <a:ahLst/>
            <a:cxnLst/>
            <a:rect l="l" t="t" r="r" b="b"/>
            <a:pathLst>
              <a:path w="5104835" h="5104835" extrusionOk="0">
                <a:moveTo>
                  <a:pt x="0" y="0"/>
                </a:moveTo>
                <a:lnTo>
                  <a:pt x="5104835" y="0"/>
                </a:lnTo>
                <a:lnTo>
                  <a:pt x="5104835" y="5104835"/>
                </a:lnTo>
                <a:lnTo>
                  <a:pt x="0" y="5104835"/>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 name="Google Shape;149;p8"/>
          <p:cNvSpPr/>
          <p:nvPr/>
        </p:nvSpPr>
        <p:spPr>
          <a:xfrm rot="5409034">
            <a:off x="553137" y="382838"/>
            <a:ext cx="2463311" cy="2601368"/>
          </a:xfrm>
          <a:custGeom>
            <a:avLst/>
            <a:gdLst/>
            <a:ahLst/>
            <a:cxnLst/>
            <a:rect l="l" t="t" r="r" b="b"/>
            <a:pathLst>
              <a:path w="2463311" h="2601368" extrusionOk="0">
                <a:moveTo>
                  <a:pt x="0" y="0"/>
                </a:moveTo>
                <a:lnTo>
                  <a:pt x="2463311" y="0"/>
                </a:lnTo>
                <a:lnTo>
                  <a:pt x="2463311" y="2601368"/>
                </a:lnTo>
                <a:lnTo>
                  <a:pt x="0" y="26013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0" name="Google Shape;150;p8"/>
          <p:cNvSpPr/>
          <p:nvPr/>
        </p:nvSpPr>
        <p:spPr>
          <a:xfrm rot="-1051246">
            <a:off x="16381279" y="7391606"/>
            <a:ext cx="5104835" cy="5104835"/>
          </a:xfrm>
          <a:custGeom>
            <a:avLst/>
            <a:gdLst/>
            <a:ahLst/>
            <a:cxnLst/>
            <a:rect l="l" t="t" r="r" b="b"/>
            <a:pathLst>
              <a:path w="5104835" h="5104835" extrusionOk="0">
                <a:moveTo>
                  <a:pt x="0" y="0"/>
                </a:moveTo>
                <a:lnTo>
                  <a:pt x="5104835" y="0"/>
                </a:lnTo>
                <a:lnTo>
                  <a:pt x="5104835" y="5104835"/>
                </a:lnTo>
                <a:lnTo>
                  <a:pt x="0" y="5104835"/>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51" name="Google Shape;151;p8" descr="In this episode of Explained in 3 Minutes, we dive into the topic of Green Economy to learn about its benefits, and the initiatives that Singapore has implemented to support its development.&#10;&#10;Come and learn with us in this series of Explained in 3 Minutes topic explainer videos where we break down the bigger and complex concepts into bite-sized takeaways for all. Zooming into Singapore, find out how these concepts are weaved into our everyday lives through references to local history, policies, initiatives and more.&#10;&#10;Explained in 3 Minutes is a NLB’s LearnX initiative, a content marketplace that features 8 Learning Focus Areas (LFAs), spanning from Digital, Sustainability, Wellness to Arts and more. Find out more about LearnX here: https://go.gov.sg/nlb-learnx &#10;&#10;Find out more about LearnX Sustainability here:&#10;https://go.gov.sg/learnx-sustainability  &#10;https://go.gov.sg/upcoming-sust-progs &#10;&#10;Interested to find out more about Green Economy? View our curated learning package here: https://go.gov.sg/green-economy-lp &#10;&#10;-&#10;&#10;Visit our libraries: https://www.nlb.gov.sg/main/visit-us/our-libraries-and-locations&#10;Check out our eResources: https://eresources.nlb.gov.sg/main&#10;&#10;Follow Public Libraries Singapore on social media: &#10;Facebook: https://www.facebook.com/publiclibrarysg&#10;Instagram: https://www.instagram.com/publiclibrarysg&#10;Medium: https://medium.com/publiclibrarysg&#10;&#10;#LibrarySG #conservation #marinelife #animals #pollution" title="Green Economy | Explained in 3 Minutes #03">
            <a:hlinkClick r:id="rId8"/>
          </p:cNvPr>
          <p:cNvPicPr preferRelativeResize="0"/>
          <p:nvPr/>
        </p:nvPicPr>
        <p:blipFill>
          <a:blip r:embed="rId9">
            <a:alphaModFix/>
          </a:blip>
          <a:stretch>
            <a:fillRect/>
          </a:stretch>
        </p:blipFill>
        <p:spPr>
          <a:xfrm>
            <a:off x="3088700" y="2918600"/>
            <a:ext cx="11750925" cy="66099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6"/>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466" t="-10430" r="-2215" b="-1306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6"/>
          <p:cNvSpPr/>
          <p:nvPr/>
        </p:nvSpPr>
        <p:spPr>
          <a:xfrm>
            <a:off x="2821086" y="1317619"/>
            <a:ext cx="13316926" cy="2714665"/>
          </a:xfrm>
          <a:custGeom>
            <a:avLst/>
            <a:gdLst/>
            <a:ahLst/>
            <a:cxnLst/>
            <a:rect l="l" t="t" r="r" b="b"/>
            <a:pathLst>
              <a:path w="13316926" h="2714665" extrusionOk="0">
                <a:moveTo>
                  <a:pt x="0" y="0"/>
                </a:moveTo>
                <a:lnTo>
                  <a:pt x="13316926" y="0"/>
                </a:lnTo>
                <a:lnTo>
                  <a:pt x="13316926" y="2714664"/>
                </a:lnTo>
                <a:lnTo>
                  <a:pt x="0" y="2714664"/>
                </a:lnTo>
                <a:lnTo>
                  <a:pt x="0" y="0"/>
                </a:lnTo>
                <a:close/>
              </a:path>
            </a:pathLst>
          </a:custGeom>
          <a:blipFill rotWithShape="1">
            <a:blip r:embed="rId4">
              <a:alphaModFix/>
            </a:blip>
            <a:stretch>
              <a:fillRect t="-95613" b="-1286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58" name="Google Shape;158;p6"/>
          <p:cNvCxnSpPr/>
          <p:nvPr/>
        </p:nvCxnSpPr>
        <p:spPr>
          <a:xfrm>
            <a:off x="2686917" y="4419525"/>
            <a:ext cx="13138165" cy="0"/>
          </a:xfrm>
          <a:prstGeom prst="straightConnector1">
            <a:avLst/>
          </a:prstGeom>
          <a:noFill/>
          <a:ln w="38100" cap="flat" cmpd="sng">
            <a:solidFill>
              <a:srgbClr val="000000"/>
            </a:solidFill>
            <a:prstDash val="solid"/>
            <a:round/>
            <a:headEnd type="none" w="sm" len="sm"/>
            <a:tailEnd type="none" w="sm" len="sm"/>
          </a:ln>
        </p:spPr>
      </p:cxnSp>
      <p:grpSp>
        <p:nvGrpSpPr>
          <p:cNvPr id="159" name="Google Shape;159;p6"/>
          <p:cNvGrpSpPr/>
          <p:nvPr/>
        </p:nvGrpSpPr>
        <p:grpSpPr>
          <a:xfrm>
            <a:off x="2530794" y="3967552"/>
            <a:ext cx="801115" cy="801115"/>
            <a:chOff x="0" y="0"/>
            <a:chExt cx="812800" cy="812800"/>
          </a:xfrm>
        </p:grpSpPr>
        <p:sp>
          <p:nvSpPr>
            <p:cNvPr id="160" name="Google Shape;160;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4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 name="Google Shape;161;p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182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62" name="Google Shape;162;p6"/>
          <p:cNvGrpSpPr/>
          <p:nvPr/>
        </p:nvGrpSpPr>
        <p:grpSpPr>
          <a:xfrm>
            <a:off x="6799586" y="3967552"/>
            <a:ext cx="801115" cy="801115"/>
            <a:chOff x="0" y="0"/>
            <a:chExt cx="812800" cy="812800"/>
          </a:xfrm>
        </p:grpSpPr>
        <p:sp>
          <p:nvSpPr>
            <p:cNvPr id="163" name="Google Shape;163;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4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182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65" name="Google Shape;165;p6"/>
          <p:cNvGrpSpPr/>
          <p:nvPr/>
        </p:nvGrpSpPr>
        <p:grpSpPr>
          <a:xfrm>
            <a:off x="10849046" y="4070383"/>
            <a:ext cx="801115" cy="801115"/>
            <a:chOff x="0" y="0"/>
            <a:chExt cx="812800" cy="812800"/>
          </a:xfrm>
        </p:grpSpPr>
        <p:sp>
          <p:nvSpPr>
            <p:cNvPr id="166" name="Google Shape;166;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4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 name="Google Shape;167;p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182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68" name="Google Shape;168;p6"/>
          <p:cNvGrpSpPr/>
          <p:nvPr/>
        </p:nvGrpSpPr>
        <p:grpSpPr>
          <a:xfrm>
            <a:off x="15023967" y="4018968"/>
            <a:ext cx="801115" cy="801115"/>
            <a:chOff x="0" y="0"/>
            <a:chExt cx="812800" cy="812800"/>
          </a:xfrm>
        </p:grpSpPr>
        <p:sp>
          <p:nvSpPr>
            <p:cNvPr id="169" name="Google Shape;169;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4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 name="Google Shape;170;p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18222"/>
                </a:lnSpc>
                <a:spcBef>
                  <a:spcPts val="0"/>
                </a:spcBef>
                <a:spcAft>
                  <a:spcPts val="0"/>
                </a:spcAft>
                <a:buNone/>
              </a:pPr>
              <a:endParaRPr sz="1800">
                <a:solidFill>
                  <a:schemeClr val="dk1"/>
                </a:solidFill>
                <a:latin typeface="Calibri"/>
                <a:ea typeface="Calibri"/>
                <a:cs typeface="Calibri"/>
                <a:sym typeface="Calibri"/>
              </a:endParaRPr>
            </a:p>
          </p:txBody>
        </p:sp>
      </p:grpSp>
      <p:sp>
        <p:nvSpPr>
          <p:cNvPr id="171" name="Google Shape;171;p6"/>
          <p:cNvSpPr/>
          <p:nvPr/>
        </p:nvSpPr>
        <p:spPr>
          <a:xfrm rot="-804800">
            <a:off x="1913199" y="1058175"/>
            <a:ext cx="3383182" cy="1476297"/>
          </a:xfrm>
          <a:custGeom>
            <a:avLst/>
            <a:gdLst/>
            <a:ahLst/>
            <a:cxnLst/>
            <a:rect l="l" t="t" r="r" b="b"/>
            <a:pathLst>
              <a:path w="3383182" h="1476297" extrusionOk="0">
                <a:moveTo>
                  <a:pt x="0" y="0"/>
                </a:moveTo>
                <a:lnTo>
                  <a:pt x="3383182" y="0"/>
                </a:lnTo>
                <a:lnTo>
                  <a:pt x="3383182" y="1476298"/>
                </a:lnTo>
                <a:lnTo>
                  <a:pt x="0" y="1476298"/>
                </a:lnTo>
                <a:lnTo>
                  <a:pt x="0" y="0"/>
                </a:lnTo>
                <a:close/>
              </a:path>
            </a:pathLst>
          </a:custGeom>
          <a:blipFill rotWithShape="1">
            <a:blip r:embed="rId5">
              <a:alphaModFix amt="74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2" name="Google Shape;172;p6"/>
          <p:cNvSpPr txBox="1"/>
          <p:nvPr/>
        </p:nvSpPr>
        <p:spPr>
          <a:xfrm>
            <a:off x="3482494" y="1993821"/>
            <a:ext cx="11547000" cy="1773000"/>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4799" b="1">
                <a:solidFill>
                  <a:srgbClr val="000000"/>
                </a:solidFill>
                <a:latin typeface="Gaegu"/>
                <a:ea typeface="Gaegu"/>
                <a:cs typeface="Gaegu"/>
                <a:sym typeface="Gaegu"/>
              </a:rPr>
              <a:t>Empowering the Next Generation of Sustainable Entrepreneurs</a:t>
            </a:r>
            <a:endParaRPr sz="100"/>
          </a:p>
        </p:txBody>
      </p:sp>
      <p:sp>
        <p:nvSpPr>
          <p:cNvPr id="173" name="Google Shape;173;p6"/>
          <p:cNvSpPr txBox="1"/>
          <p:nvPr/>
        </p:nvSpPr>
        <p:spPr>
          <a:xfrm>
            <a:off x="1028700" y="4890548"/>
            <a:ext cx="3816000" cy="16161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3500" u="sng">
                <a:latin typeface="Gaegu"/>
                <a:ea typeface="Gaegu"/>
                <a:cs typeface="Gaegu"/>
                <a:sym typeface="Gaegu"/>
              </a:rPr>
              <a:t>Instilling Environmental Responsibility</a:t>
            </a:r>
            <a:endParaRPr sz="3500" u="sng">
              <a:latin typeface="Gaegu"/>
              <a:ea typeface="Gaegu"/>
              <a:cs typeface="Gaegu"/>
              <a:sym typeface="Gaegu"/>
            </a:endParaRPr>
          </a:p>
        </p:txBody>
      </p:sp>
      <p:sp>
        <p:nvSpPr>
          <p:cNvPr id="174" name="Google Shape;174;p6"/>
          <p:cNvSpPr txBox="1"/>
          <p:nvPr/>
        </p:nvSpPr>
        <p:spPr>
          <a:xfrm>
            <a:off x="9250450" y="5188662"/>
            <a:ext cx="3664800" cy="1077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3500" u="sng">
                <a:latin typeface="Gaegu"/>
                <a:ea typeface="Gaegu"/>
                <a:cs typeface="Gaegu"/>
                <a:sym typeface="Gaegu"/>
              </a:rPr>
              <a:t>Fostering Critical Thinking</a:t>
            </a:r>
            <a:endParaRPr sz="4099" b="1" i="0" u="sng" strike="noStrike" cap="none">
              <a:solidFill>
                <a:srgbClr val="000000"/>
              </a:solidFill>
              <a:latin typeface="Gaegu"/>
              <a:ea typeface="Gaegu"/>
              <a:cs typeface="Gaegu"/>
              <a:sym typeface="Gaegu"/>
            </a:endParaRPr>
          </a:p>
        </p:txBody>
      </p:sp>
      <p:sp>
        <p:nvSpPr>
          <p:cNvPr id="175" name="Google Shape;175;p6"/>
          <p:cNvSpPr txBox="1"/>
          <p:nvPr/>
        </p:nvSpPr>
        <p:spPr>
          <a:xfrm>
            <a:off x="5046564" y="5184271"/>
            <a:ext cx="4002000" cy="1077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Font typeface="Arial"/>
              <a:buNone/>
            </a:pPr>
            <a:r>
              <a:rPr lang="en-US" sz="3500" u="sng">
                <a:latin typeface="Gaegu"/>
                <a:ea typeface="Gaegu"/>
                <a:cs typeface="Gaegu"/>
                <a:sym typeface="Gaegu"/>
              </a:rPr>
              <a:t>Preparing for Future Green Career</a:t>
            </a:r>
            <a:endParaRPr sz="3500" u="sng">
              <a:latin typeface="Gaegu"/>
              <a:ea typeface="Gaegu"/>
              <a:cs typeface="Gaegu"/>
              <a:sym typeface="Gaegu"/>
            </a:endParaRPr>
          </a:p>
        </p:txBody>
      </p:sp>
      <p:sp>
        <p:nvSpPr>
          <p:cNvPr id="176" name="Google Shape;176;p6"/>
          <p:cNvSpPr txBox="1"/>
          <p:nvPr/>
        </p:nvSpPr>
        <p:spPr>
          <a:xfrm>
            <a:off x="13647336" y="5188656"/>
            <a:ext cx="3554400" cy="1077600"/>
          </a:xfrm>
          <a:prstGeom prst="rect">
            <a:avLst/>
          </a:prstGeom>
          <a:noFill/>
          <a:ln>
            <a:noFill/>
          </a:ln>
        </p:spPr>
        <p:txBody>
          <a:bodyPr spcFirstLastPara="1" wrap="square" lIns="0" tIns="0" rIns="0" bIns="0" anchor="t" anchorCtr="0">
            <a:spAutoFit/>
          </a:bodyPr>
          <a:lstStyle/>
          <a:p>
            <a:pPr marL="0" marR="0" lvl="1" indent="0" algn="ctr" rtl="0">
              <a:lnSpc>
                <a:spcPct val="100000"/>
              </a:lnSpc>
              <a:spcBef>
                <a:spcPts val="0"/>
              </a:spcBef>
              <a:spcAft>
                <a:spcPts val="0"/>
              </a:spcAft>
              <a:buNone/>
            </a:pPr>
            <a:r>
              <a:rPr lang="en-US" sz="3500" u="sng">
                <a:latin typeface="Gaegu"/>
                <a:ea typeface="Gaegu"/>
                <a:cs typeface="Gaegu"/>
                <a:sym typeface="Gaegu"/>
              </a:rPr>
              <a:t>Inspiring Innovation</a:t>
            </a:r>
            <a:endParaRPr sz="4099" b="1" i="0" u="sng" strike="noStrike" cap="none">
              <a:solidFill>
                <a:srgbClr val="000000"/>
              </a:solidFill>
              <a:latin typeface="Gaegu"/>
              <a:ea typeface="Gaegu"/>
              <a:cs typeface="Gaegu"/>
              <a:sym typeface="Gaegu"/>
            </a:endParaRPr>
          </a:p>
        </p:txBody>
      </p:sp>
      <p:sp>
        <p:nvSpPr>
          <p:cNvPr id="177" name="Google Shape;177;p6"/>
          <p:cNvSpPr txBox="1"/>
          <p:nvPr/>
        </p:nvSpPr>
        <p:spPr>
          <a:xfrm>
            <a:off x="1045259" y="6773957"/>
            <a:ext cx="3800786" cy="1377442"/>
          </a:xfrm>
          <a:prstGeom prst="rect">
            <a:avLst/>
          </a:prstGeom>
          <a:noFill/>
          <a:ln>
            <a:noFill/>
          </a:ln>
        </p:spPr>
        <p:txBody>
          <a:bodyPr spcFirstLastPara="1" wrap="square" lIns="0" tIns="0" rIns="0" bIns="0" anchor="t" anchorCtr="0">
            <a:spAutoFit/>
          </a:bodyPr>
          <a:lstStyle/>
          <a:p>
            <a:pPr marL="0" marR="0" lvl="0" indent="0" algn="l" rtl="0">
              <a:lnSpc>
                <a:spcPct val="117999"/>
              </a:lnSpc>
              <a:spcBef>
                <a:spcPts val="0"/>
              </a:spcBef>
              <a:spcAft>
                <a:spcPts val="0"/>
              </a:spcAft>
              <a:buNone/>
            </a:pPr>
            <a:r>
              <a:rPr lang="en-US" sz="2300">
                <a:solidFill>
                  <a:srgbClr val="000000"/>
                </a:solidFill>
                <a:latin typeface="Dosis"/>
                <a:ea typeface="Dosis"/>
                <a:cs typeface="Dosis"/>
                <a:sym typeface="Dosis"/>
              </a:rPr>
              <a:t>Teaching kids about sustainability helps them develop a sense of </a:t>
            </a:r>
            <a:r>
              <a:rPr lang="en-US" sz="2300" b="1">
                <a:solidFill>
                  <a:srgbClr val="000000"/>
                </a:solidFill>
                <a:latin typeface="Dosis"/>
                <a:ea typeface="Dosis"/>
                <a:cs typeface="Dosis"/>
                <a:sym typeface="Dosis"/>
              </a:rPr>
              <a:t>environmental management</a:t>
            </a:r>
            <a:r>
              <a:rPr lang="en-US" sz="2300">
                <a:solidFill>
                  <a:srgbClr val="000000"/>
                </a:solidFill>
                <a:latin typeface="Dosis"/>
                <a:ea typeface="Dosis"/>
                <a:cs typeface="Dosis"/>
                <a:sym typeface="Dosis"/>
              </a:rPr>
              <a:t> from an early age.</a:t>
            </a:r>
            <a:endParaRPr/>
          </a:p>
        </p:txBody>
      </p:sp>
      <p:sp>
        <p:nvSpPr>
          <p:cNvPr id="178" name="Google Shape;178;p6"/>
          <p:cNvSpPr txBox="1"/>
          <p:nvPr/>
        </p:nvSpPr>
        <p:spPr>
          <a:xfrm>
            <a:off x="5421469" y="6677511"/>
            <a:ext cx="3722531" cy="1720342"/>
          </a:xfrm>
          <a:prstGeom prst="rect">
            <a:avLst/>
          </a:prstGeom>
          <a:noFill/>
          <a:ln>
            <a:noFill/>
          </a:ln>
        </p:spPr>
        <p:txBody>
          <a:bodyPr spcFirstLastPara="1" wrap="square" lIns="0" tIns="0" rIns="0" bIns="0" anchor="t" anchorCtr="0">
            <a:spAutoFit/>
          </a:bodyPr>
          <a:lstStyle/>
          <a:p>
            <a:pPr marL="0" marR="0" lvl="0" indent="0" algn="l" rtl="0">
              <a:lnSpc>
                <a:spcPct val="117999"/>
              </a:lnSpc>
              <a:spcBef>
                <a:spcPts val="0"/>
              </a:spcBef>
              <a:spcAft>
                <a:spcPts val="0"/>
              </a:spcAft>
              <a:buNone/>
            </a:pPr>
            <a:r>
              <a:rPr lang="en-US" sz="2300" u="none" strike="noStrike">
                <a:solidFill>
                  <a:srgbClr val="000000"/>
                </a:solidFill>
                <a:latin typeface="Dosis"/>
                <a:ea typeface="Dosis"/>
                <a:cs typeface="Dosis"/>
                <a:sym typeface="Dosis"/>
              </a:rPr>
              <a:t>Equipping students with knowledge about green business </a:t>
            </a:r>
            <a:r>
              <a:rPr lang="en-US" sz="2300" b="1" u="none" strike="noStrike">
                <a:solidFill>
                  <a:srgbClr val="000000"/>
                </a:solidFill>
                <a:latin typeface="Dosis"/>
                <a:ea typeface="Dosis"/>
                <a:cs typeface="Dosis"/>
                <a:sym typeface="Dosis"/>
              </a:rPr>
              <a:t>prepares them for careers in emerging eco-friendly industries.</a:t>
            </a:r>
            <a:endParaRPr/>
          </a:p>
        </p:txBody>
      </p:sp>
      <p:sp>
        <p:nvSpPr>
          <p:cNvPr id="179" name="Google Shape;179;p6"/>
          <p:cNvSpPr txBox="1"/>
          <p:nvPr/>
        </p:nvSpPr>
        <p:spPr>
          <a:xfrm>
            <a:off x="9692526" y="6583457"/>
            <a:ext cx="3599830" cy="1720342"/>
          </a:xfrm>
          <a:prstGeom prst="rect">
            <a:avLst/>
          </a:prstGeom>
          <a:noFill/>
          <a:ln>
            <a:noFill/>
          </a:ln>
        </p:spPr>
        <p:txBody>
          <a:bodyPr spcFirstLastPara="1" wrap="square" lIns="0" tIns="0" rIns="0" bIns="0" anchor="t" anchorCtr="0">
            <a:spAutoFit/>
          </a:bodyPr>
          <a:lstStyle/>
          <a:p>
            <a:pPr marL="0" marR="0" lvl="0" indent="0" algn="l" rtl="0">
              <a:lnSpc>
                <a:spcPct val="117999"/>
              </a:lnSpc>
              <a:spcBef>
                <a:spcPts val="0"/>
              </a:spcBef>
              <a:spcAft>
                <a:spcPts val="0"/>
              </a:spcAft>
              <a:buNone/>
            </a:pPr>
            <a:r>
              <a:rPr lang="en-US" sz="2300" u="none" strike="noStrike">
                <a:solidFill>
                  <a:srgbClr val="000000"/>
                </a:solidFill>
                <a:latin typeface="Dosis"/>
                <a:ea typeface="Dosis"/>
                <a:cs typeface="Dosis"/>
                <a:sym typeface="Dosis"/>
              </a:rPr>
              <a:t>Encourages young people to </a:t>
            </a:r>
            <a:r>
              <a:rPr lang="en-US" sz="2300" b="1" u="none" strike="noStrike">
                <a:solidFill>
                  <a:srgbClr val="000000"/>
                </a:solidFill>
                <a:latin typeface="Dosis"/>
                <a:ea typeface="Dosis"/>
                <a:cs typeface="Dosis"/>
                <a:sym typeface="Dosis"/>
              </a:rPr>
              <a:t>think critically</a:t>
            </a:r>
            <a:r>
              <a:rPr lang="en-US" sz="2300" u="none" strike="noStrike">
                <a:solidFill>
                  <a:srgbClr val="000000"/>
                </a:solidFill>
                <a:latin typeface="Dosis"/>
                <a:ea typeface="Dosis"/>
                <a:cs typeface="Dosis"/>
                <a:sym typeface="Dosis"/>
              </a:rPr>
              <a:t> about corporate responsibility and ethical practices, shaping them into responsible future leaders.</a:t>
            </a:r>
            <a:endParaRPr/>
          </a:p>
        </p:txBody>
      </p:sp>
      <p:sp>
        <p:nvSpPr>
          <p:cNvPr id="180" name="Google Shape;180;p6"/>
          <p:cNvSpPr txBox="1"/>
          <p:nvPr/>
        </p:nvSpPr>
        <p:spPr>
          <a:xfrm>
            <a:off x="13704974" y="6545357"/>
            <a:ext cx="3554326" cy="2063242"/>
          </a:xfrm>
          <a:prstGeom prst="rect">
            <a:avLst/>
          </a:prstGeom>
          <a:noFill/>
          <a:ln>
            <a:noFill/>
          </a:ln>
        </p:spPr>
        <p:txBody>
          <a:bodyPr spcFirstLastPara="1" wrap="square" lIns="0" tIns="0" rIns="0" bIns="0" anchor="t" anchorCtr="0">
            <a:spAutoFit/>
          </a:bodyPr>
          <a:lstStyle/>
          <a:p>
            <a:pPr marL="0" marR="0" lvl="0" indent="0" algn="l" rtl="0">
              <a:lnSpc>
                <a:spcPct val="117999"/>
              </a:lnSpc>
              <a:spcBef>
                <a:spcPts val="0"/>
              </a:spcBef>
              <a:spcAft>
                <a:spcPts val="0"/>
              </a:spcAft>
              <a:buNone/>
            </a:pPr>
            <a:r>
              <a:rPr lang="en-US" sz="2300" u="none" strike="noStrike">
                <a:solidFill>
                  <a:srgbClr val="000000"/>
                </a:solidFill>
                <a:latin typeface="Dosis"/>
                <a:ea typeface="Dosis"/>
                <a:cs typeface="Dosis"/>
                <a:sym typeface="Dosis"/>
              </a:rPr>
              <a:t>Educating youngsters about green business inspires them to </a:t>
            </a:r>
            <a:r>
              <a:rPr lang="en-US" sz="2300" b="1" u="none" strike="noStrike">
                <a:solidFill>
                  <a:srgbClr val="000000"/>
                </a:solidFill>
                <a:latin typeface="Dosis"/>
                <a:ea typeface="Dosis"/>
                <a:cs typeface="Dosis"/>
                <a:sym typeface="Dosis"/>
              </a:rPr>
              <a:t>develop innovative solutions</a:t>
            </a:r>
            <a:r>
              <a:rPr lang="en-US" sz="2300" u="none" strike="noStrike">
                <a:solidFill>
                  <a:srgbClr val="000000"/>
                </a:solidFill>
                <a:latin typeface="Dosis"/>
                <a:ea typeface="Dosis"/>
                <a:cs typeface="Dosis"/>
                <a:sym typeface="Dosis"/>
              </a:rPr>
              <a:t> for environmental challenges, fueling future advancements in sustainability.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7"/>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466" t="-10430" r="-2215" b="-1306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6" name="Google Shape;186;p7"/>
          <p:cNvSpPr/>
          <p:nvPr/>
        </p:nvSpPr>
        <p:spPr>
          <a:xfrm>
            <a:off x="6606382" y="1760586"/>
            <a:ext cx="11007877" cy="1919966"/>
          </a:xfrm>
          <a:custGeom>
            <a:avLst/>
            <a:gdLst/>
            <a:ahLst/>
            <a:cxnLst/>
            <a:rect l="l" t="t" r="r" b="b"/>
            <a:pathLst>
              <a:path w="11007877" h="1919966" extrusionOk="0">
                <a:moveTo>
                  <a:pt x="0" y="0"/>
                </a:moveTo>
                <a:lnTo>
                  <a:pt x="11007878" y="0"/>
                </a:lnTo>
                <a:lnTo>
                  <a:pt x="11007878" y="1919966"/>
                </a:lnTo>
                <a:lnTo>
                  <a:pt x="0" y="1919966"/>
                </a:lnTo>
                <a:lnTo>
                  <a:pt x="0" y="0"/>
                </a:lnTo>
                <a:close/>
              </a:path>
            </a:pathLst>
          </a:custGeom>
          <a:blipFill rotWithShape="1">
            <a:blip r:embed="rId4">
              <a:alphaModFix/>
            </a:blip>
            <a:stretch>
              <a:fillRect t="-102668" r="-4788" b="-52661"/>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 name="Google Shape;187;p7"/>
          <p:cNvSpPr/>
          <p:nvPr/>
        </p:nvSpPr>
        <p:spPr>
          <a:xfrm rot="-1051246">
            <a:off x="-2147609" y="6984438"/>
            <a:ext cx="5104835" cy="5104835"/>
          </a:xfrm>
          <a:custGeom>
            <a:avLst/>
            <a:gdLst/>
            <a:ahLst/>
            <a:cxnLst/>
            <a:rect l="l" t="t" r="r" b="b"/>
            <a:pathLst>
              <a:path w="5104835" h="5104835" extrusionOk="0">
                <a:moveTo>
                  <a:pt x="0" y="0"/>
                </a:moveTo>
                <a:lnTo>
                  <a:pt x="5104835" y="0"/>
                </a:lnTo>
                <a:lnTo>
                  <a:pt x="5104835" y="5104835"/>
                </a:lnTo>
                <a:lnTo>
                  <a:pt x="0" y="510483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8" name="Google Shape;188;p7"/>
          <p:cNvSpPr/>
          <p:nvPr/>
        </p:nvSpPr>
        <p:spPr>
          <a:xfrm>
            <a:off x="885331" y="1527407"/>
            <a:ext cx="3497419" cy="6256660"/>
          </a:xfrm>
          <a:custGeom>
            <a:avLst/>
            <a:gdLst/>
            <a:ahLst/>
            <a:cxnLst/>
            <a:rect l="l" t="t" r="r" b="b"/>
            <a:pathLst>
              <a:path w="3497419" h="6256660" extrusionOk="0">
                <a:moveTo>
                  <a:pt x="0" y="0"/>
                </a:moveTo>
                <a:lnTo>
                  <a:pt x="3497419" y="0"/>
                </a:lnTo>
                <a:lnTo>
                  <a:pt x="3497419" y="6256660"/>
                </a:lnTo>
                <a:lnTo>
                  <a:pt x="0" y="62566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9" name="Google Shape;189;p7"/>
          <p:cNvSpPr/>
          <p:nvPr/>
        </p:nvSpPr>
        <p:spPr>
          <a:xfrm>
            <a:off x="3463154" y="4381999"/>
            <a:ext cx="2942564" cy="5154856"/>
          </a:xfrm>
          <a:custGeom>
            <a:avLst/>
            <a:gdLst/>
            <a:ahLst/>
            <a:cxnLst/>
            <a:rect l="l" t="t" r="r" b="b"/>
            <a:pathLst>
              <a:path w="2942564" h="5154856" extrusionOk="0">
                <a:moveTo>
                  <a:pt x="0" y="0"/>
                </a:moveTo>
                <a:lnTo>
                  <a:pt x="2942564" y="0"/>
                </a:lnTo>
                <a:lnTo>
                  <a:pt x="2942564" y="5154856"/>
                </a:lnTo>
                <a:lnTo>
                  <a:pt x="0" y="5154856"/>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0" name="Google Shape;190;p7"/>
          <p:cNvSpPr txBox="1"/>
          <p:nvPr/>
        </p:nvSpPr>
        <p:spPr>
          <a:xfrm>
            <a:off x="6869832" y="1982111"/>
            <a:ext cx="10213800" cy="14469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700" b="1">
                <a:solidFill>
                  <a:srgbClr val="000000"/>
                </a:solidFill>
                <a:latin typeface="Gaegu"/>
                <a:ea typeface="Gaegu"/>
                <a:cs typeface="Gaegu"/>
                <a:sym typeface="Gaegu"/>
              </a:rPr>
              <a:t> Incorporating Sustainability into Education</a:t>
            </a:r>
            <a:endParaRPr sz="4700"/>
          </a:p>
        </p:txBody>
      </p:sp>
      <p:sp>
        <p:nvSpPr>
          <p:cNvPr id="191" name="Google Shape;191;p7"/>
          <p:cNvSpPr txBox="1"/>
          <p:nvPr/>
        </p:nvSpPr>
        <p:spPr>
          <a:xfrm>
            <a:off x="6869832" y="3986528"/>
            <a:ext cx="9357000" cy="5477100"/>
          </a:xfrm>
          <a:prstGeom prst="rect">
            <a:avLst/>
          </a:prstGeom>
          <a:noFill/>
          <a:ln>
            <a:noFill/>
          </a:ln>
        </p:spPr>
        <p:txBody>
          <a:bodyPr spcFirstLastPara="1" wrap="square" lIns="0" tIns="0" rIns="0" bIns="0" anchor="t" anchorCtr="0">
            <a:spAutoFit/>
          </a:bodyPr>
          <a:lstStyle/>
          <a:p>
            <a:pPr marL="539749" marR="0" lvl="1" indent="-250824" algn="l" rtl="0">
              <a:lnSpc>
                <a:spcPct val="138015"/>
              </a:lnSpc>
              <a:spcBef>
                <a:spcPts val="0"/>
              </a:spcBef>
              <a:spcAft>
                <a:spcPts val="0"/>
              </a:spcAft>
              <a:buClr>
                <a:srgbClr val="000000"/>
              </a:buClr>
              <a:buSzPts val="2199"/>
              <a:buFont typeface="Arial"/>
              <a:buChar char="•"/>
            </a:pPr>
            <a:r>
              <a:rPr lang="en-US" sz="2199" b="1" i="0" u="none" strike="noStrike" cap="none">
                <a:solidFill>
                  <a:srgbClr val="000000"/>
                </a:solidFill>
                <a:latin typeface="Dosis"/>
                <a:ea typeface="Dosis"/>
                <a:cs typeface="Dosis"/>
                <a:sym typeface="Dosis"/>
              </a:rPr>
              <a:t>Curriculum Integration: </a:t>
            </a:r>
            <a:r>
              <a:rPr lang="en-US" sz="2199" b="0" i="0" u="none" strike="noStrike" cap="none">
                <a:solidFill>
                  <a:srgbClr val="000000"/>
                </a:solidFill>
                <a:latin typeface="Dosis"/>
                <a:ea typeface="Dosis"/>
                <a:cs typeface="Dosis"/>
                <a:sym typeface="Dosis"/>
              </a:rPr>
              <a:t>Include green business principles and environmental topics across various subjects like science, economics, and social studies.</a:t>
            </a:r>
            <a:endParaRPr sz="1100"/>
          </a:p>
          <a:p>
            <a:pPr marL="539749" marR="0" lvl="1" indent="-250824" algn="l" rtl="0">
              <a:lnSpc>
                <a:spcPct val="138015"/>
              </a:lnSpc>
              <a:spcBef>
                <a:spcPts val="0"/>
              </a:spcBef>
              <a:spcAft>
                <a:spcPts val="0"/>
              </a:spcAft>
              <a:buClr>
                <a:srgbClr val="000000"/>
              </a:buClr>
              <a:buSzPts val="2199"/>
              <a:buFont typeface="Arial"/>
              <a:buChar char="•"/>
            </a:pPr>
            <a:r>
              <a:rPr lang="en-US" sz="2199" b="1" i="0" u="none" strike="noStrike" cap="none">
                <a:solidFill>
                  <a:srgbClr val="000000"/>
                </a:solidFill>
                <a:latin typeface="Dosis"/>
                <a:ea typeface="Dosis"/>
                <a:cs typeface="Dosis"/>
                <a:sym typeface="Dosis"/>
              </a:rPr>
              <a:t>Project-Based Learning:</a:t>
            </a:r>
            <a:r>
              <a:rPr lang="en-US" sz="2199" b="0" i="0" u="none" strike="noStrike" cap="none">
                <a:solidFill>
                  <a:srgbClr val="000000"/>
                </a:solidFill>
                <a:latin typeface="Dosis"/>
                <a:ea typeface="Dosis"/>
                <a:cs typeface="Dosis"/>
                <a:sym typeface="Dosis"/>
              </a:rPr>
              <a:t> Encourage students to work on projects that focus on sustainable solutions and innovations.</a:t>
            </a:r>
            <a:endParaRPr sz="1100"/>
          </a:p>
          <a:p>
            <a:pPr marL="539749" marR="0" lvl="1" indent="-250824" algn="l" rtl="0">
              <a:lnSpc>
                <a:spcPct val="138015"/>
              </a:lnSpc>
              <a:spcBef>
                <a:spcPts val="0"/>
              </a:spcBef>
              <a:spcAft>
                <a:spcPts val="0"/>
              </a:spcAft>
              <a:buClr>
                <a:srgbClr val="000000"/>
              </a:buClr>
              <a:buSzPts val="2199"/>
              <a:buFont typeface="Arial"/>
              <a:buChar char="•"/>
            </a:pPr>
            <a:r>
              <a:rPr lang="en-US" sz="2199" b="1" i="0" u="none" strike="noStrike" cap="none">
                <a:solidFill>
                  <a:srgbClr val="000000"/>
                </a:solidFill>
                <a:latin typeface="Dosis"/>
                <a:ea typeface="Dosis"/>
                <a:cs typeface="Dosis"/>
                <a:sym typeface="Dosis"/>
              </a:rPr>
              <a:t>Real-World Examples:</a:t>
            </a:r>
            <a:r>
              <a:rPr lang="en-US" sz="2199" b="0" i="0" u="none" strike="noStrike" cap="none">
                <a:solidFill>
                  <a:srgbClr val="000000"/>
                </a:solidFill>
                <a:latin typeface="Dosis"/>
                <a:ea typeface="Dosis"/>
                <a:cs typeface="Dosis"/>
                <a:sym typeface="Dosis"/>
              </a:rPr>
              <a:t> Use case studies and examples from green businesses to illustrate practical applications of sustainability.</a:t>
            </a:r>
            <a:endParaRPr sz="1100"/>
          </a:p>
          <a:p>
            <a:pPr marL="539749" marR="0" lvl="1" indent="-250824" algn="l" rtl="0">
              <a:lnSpc>
                <a:spcPct val="138015"/>
              </a:lnSpc>
              <a:spcBef>
                <a:spcPts val="0"/>
              </a:spcBef>
              <a:spcAft>
                <a:spcPts val="0"/>
              </a:spcAft>
              <a:buClr>
                <a:srgbClr val="000000"/>
              </a:buClr>
              <a:buSzPts val="2199"/>
              <a:buFont typeface="Arial"/>
              <a:buChar char="•"/>
            </a:pPr>
            <a:r>
              <a:rPr lang="en-US" sz="2199" b="1" i="0" u="none" strike="noStrike" cap="none">
                <a:solidFill>
                  <a:srgbClr val="000000"/>
                </a:solidFill>
                <a:latin typeface="Dosis"/>
                <a:ea typeface="Dosis"/>
                <a:cs typeface="Dosis"/>
                <a:sym typeface="Dosis"/>
              </a:rPr>
              <a:t>School-Wide Initiatives:</a:t>
            </a:r>
            <a:r>
              <a:rPr lang="en-US" sz="2199" b="0" i="0" u="none" strike="noStrike" cap="none">
                <a:solidFill>
                  <a:srgbClr val="000000"/>
                </a:solidFill>
                <a:latin typeface="Dosis"/>
                <a:ea typeface="Dosis"/>
                <a:cs typeface="Dosis"/>
                <a:sym typeface="Dosis"/>
              </a:rPr>
              <a:t> Implement sustainability practices within the school, such as recycling programs and energy-saving measures, to reinforce lessons.</a:t>
            </a:r>
            <a:endParaRPr sz="1100"/>
          </a:p>
          <a:p>
            <a:pPr marL="539749" marR="0" lvl="1" indent="-250824" algn="l" rtl="0">
              <a:lnSpc>
                <a:spcPct val="138015"/>
              </a:lnSpc>
              <a:spcBef>
                <a:spcPts val="0"/>
              </a:spcBef>
              <a:spcAft>
                <a:spcPts val="0"/>
              </a:spcAft>
              <a:buClr>
                <a:srgbClr val="000000"/>
              </a:buClr>
              <a:buSzPts val="2199"/>
              <a:buFont typeface="Arial"/>
              <a:buChar char="•"/>
            </a:pPr>
            <a:r>
              <a:rPr lang="en-US" sz="2199" b="1" i="0" u="none" strike="noStrike" cap="none">
                <a:solidFill>
                  <a:srgbClr val="000000"/>
                </a:solidFill>
                <a:latin typeface="Dosis"/>
                <a:ea typeface="Dosis"/>
                <a:cs typeface="Dosis"/>
                <a:sym typeface="Dosis"/>
              </a:rPr>
              <a:t>Guest Speakers:</a:t>
            </a:r>
            <a:r>
              <a:rPr lang="en-US" sz="2199" b="0" i="0" u="none" strike="noStrike" cap="none">
                <a:solidFill>
                  <a:srgbClr val="000000"/>
                </a:solidFill>
                <a:latin typeface="Dosis"/>
                <a:ea typeface="Dosis"/>
                <a:cs typeface="Dosis"/>
                <a:sym typeface="Dosis"/>
              </a:rPr>
              <a:t> Invite professionals from the green sector to share insights and career opportunities in sustainability.</a:t>
            </a:r>
            <a:endParaRPr sz="1100"/>
          </a:p>
          <a:p>
            <a:pPr marL="539749" marR="0" lvl="1" indent="-250824" algn="l" rtl="0">
              <a:lnSpc>
                <a:spcPct val="138015"/>
              </a:lnSpc>
              <a:spcBef>
                <a:spcPts val="0"/>
              </a:spcBef>
              <a:spcAft>
                <a:spcPts val="0"/>
              </a:spcAft>
              <a:buClr>
                <a:srgbClr val="000000"/>
              </a:buClr>
              <a:buSzPts val="2199"/>
              <a:buFont typeface="Arial"/>
              <a:buChar char="•"/>
            </a:pPr>
            <a:r>
              <a:rPr lang="en-US" sz="2199" b="1" i="0" u="none" strike="noStrike" cap="none">
                <a:solidFill>
                  <a:srgbClr val="000000"/>
                </a:solidFill>
                <a:latin typeface="Dosis"/>
                <a:ea typeface="Dosis"/>
                <a:cs typeface="Dosis"/>
                <a:sym typeface="Dosis"/>
              </a:rPr>
              <a:t>Digital Resources: </a:t>
            </a:r>
            <a:r>
              <a:rPr lang="en-US" sz="2199" b="0" i="0" u="none" strike="noStrike" cap="none">
                <a:solidFill>
                  <a:srgbClr val="000000"/>
                </a:solidFill>
                <a:latin typeface="Dosis"/>
                <a:ea typeface="Dosis"/>
                <a:cs typeface="Dosis"/>
                <a:sym typeface="Dosis"/>
              </a:rPr>
              <a:t>Utilize online tools and platforms for virtual learning about sustainability and green business.</a:t>
            </a:r>
            <a:endParaRPr sz="11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303c88c8b05_0_6"/>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469" t="-10429" r="-2209" b="-13068"/>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197;g303c88c8b05_0_6"/>
          <p:cNvSpPr txBox="1"/>
          <p:nvPr/>
        </p:nvSpPr>
        <p:spPr>
          <a:xfrm>
            <a:off x="1711725" y="4570725"/>
            <a:ext cx="13396200" cy="723300"/>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4699">
                <a:latin typeface="Gaegu"/>
                <a:ea typeface="Gaegu"/>
                <a:cs typeface="Gaegu"/>
                <a:sym typeface="Gaegu"/>
              </a:rPr>
              <a:t>Thank you for attending</a:t>
            </a:r>
            <a:endParaRPr sz="6999">
              <a:latin typeface="Gaegu"/>
              <a:ea typeface="Gaegu"/>
              <a:cs typeface="Gaegu"/>
              <a:sym typeface="Gaegu"/>
            </a:endParaRPr>
          </a:p>
        </p:txBody>
      </p:sp>
      <p:sp>
        <p:nvSpPr>
          <p:cNvPr id="198" name="Google Shape;198;g303c88c8b05_0_6"/>
          <p:cNvSpPr/>
          <p:nvPr/>
        </p:nvSpPr>
        <p:spPr>
          <a:xfrm rot="-10671145">
            <a:off x="15618097" y="2730142"/>
            <a:ext cx="1964400" cy="1804403"/>
          </a:xfrm>
          <a:custGeom>
            <a:avLst/>
            <a:gdLst/>
            <a:ahLst/>
            <a:cxnLst/>
            <a:rect l="l" t="t" r="r" b="b"/>
            <a:pathLst>
              <a:path w="1963020" h="1803136" extrusionOk="0">
                <a:moveTo>
                  <a:pt x="0" y="0"/>
                </a:moveTo>
                <a:lnTo>
                  <a:pt x="1963020" y="0"/>
                </a:lnTo>
                <a:lnTo>
                  <a:pt x="1963020" y="1803136"/>
                </a:lnTo>
                <a:lnTo>
                  <a:pt x="0" y="1803136"/>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9" name="Google Shape;199;g303c88c8b05_0_6"/>
          <p:cNvSpPr/>
          <p:nvPr/>
        </p:nvSpPr>
        <p:spPr>
          <a:xfrm rot="1728272">
            <a:off x="12885216" y="798348"/>
            <a:ext cx="2888082" cy="1522669"/>
          </a:xfrm>
          <a:custGeom>
            <a:avLst/>
            <a:gdLst/>
            <a:ahLst/>
            <a:cxnLst/>
            <a:rect l="l" t="t" r="r" b="b"/>
            <a:pathLst>
              <a:path w="2884029" h="1520532" extrusionOk="0">
                <a:moveTo>
                  <a:pt x="0" y="0"/>
                </a:moveTo>
                <a:lnTo>
                  <a:pt x="2884029" y="0"/>
                </a:lnTo>
                <a:lnTo>
                  <a:pt x="2884029" y="1520533"/>
                </a:lnTo>
                <a:lnTo>
                  <a:pt x="0" y="1520533"/>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0" name="Google Shape;200;g303c88c8b05_0_6"/>
          <p:cNvSpPr/>
          <p:nvPr/>
        </p:nvSpPr>
        <p:spPr>
          <a:xfrm rot="-1048943">
            <a:off x="-1899706" y="-1953392"/>
            <a:ext cx="5097827" cy="5097827"/>
          </a:xfrm>
          <a:custGeom>
            <a:avLst/>
            <a:gdLst/>
            <a:ahLst/>
            <a:cxnLst/>
            <a:rect l="l" t="t" r="r" b="b"/>
            <a:pathLst>
              <a:path w="5104835" h="5104835" extrusionOk="0">
                <a:moveTo>
                  <a:pt x="0" y="0"/>
                </a:moveTo>
                <a:lnTo>
                  <a:pt x="5104835" y="0"/>
                </a:lnTo>
                <a:lnTo>
                  <a:pt x="5104835" y="5104835"/>
                </a:lnTo>
                <a:lnTo>
                  <a:pt x="0" y="5104835"/>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1" name="Google Shape;201;g303c88c8b05_0_6"/>
          <p:cNvSpPr/>
          <p:nvPr/>
        </p:nvSpPr>
        <p:spPr>
          <a:xfrm rot="5408594">
            <a:off x="553286" y="383005"/>
            <a:ext cx="2463319" cy="2601376"/>
          </a:xfrm>
          <a:custGeom>
            <a:avLst/>
            <a:gdLst/>
            <a:ahLst/>
            <a:cxnLst/>
            <a:rect l="l" t="t" r="r" b="b"/>
            <a:pathLst>
              <a:path w="2463311" h="2601368" extrusionOk="0">
                <a:moveTo>
                  <a:pt x="0" y="0"/>
                </a:moveTo>
                <a:lnTo>
                  <a:pt x="2463311" y="0"/>
                </a:lnTo>
                <a:lnTo>
                  <a:pt x="2463311" y="2601368"/>
                </a:lnTo>
                <a:lnTo>
                  <a:pt x="0" y="26013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2" name="Google Shape;202;g303c88c8b05_0_6"/>
          <p:cNvSpPr/>
          <p:nvPr/>
        </p:nvSpPr>
        <p:spPr>
          <a:xfrm rot="-1048943">
            <a:off x="16379271" y="7394966"/>
            <a:ext cx="5097827" cy="5097827"/>
          </a:xfrm>
          <a:custGeom>
            <a:avLst/>
            <a:gdLst/>
            <a:ahLst/>
            <a:cxnLst/>
            <a:rect l="l" t="t" r="r" b="b"/>
            <a:pathLst>
              <a:path w="5104835" h="5104835" extrusionOk="0">
                <a:moveTo>
                  <a:pt x="0" y="0"/>
                </a:moveTo>
                <a:lnTo>
                  <a:pt x="5104835" y="0"/>
                </a:lnTo>
                <a:lnTo>
                  <a:pt x="5104835" y="5104835"/>
                </a:lnTo>
                <a:lnTo>
                  <a:pt x="0" y="5104835"/>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493</Words>
  <Application>Microsoft Office PowerPoint</Application>
  <PresentationFormat>Προσαρμογή</PresentationFormat>
  <Paragraphs>46</Paragraphs>
  <Slides>8</Slides>
  <Notes>8</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8</vt:i4>
      </vt:variant>
    </vt:vector>
  </HeadingPairs>
  <TitlesOfParts>
    <vt:vector size="13" baseType="lpstr">
      <vt:lpstr>Arial</vt:lpstr>
      <vt:lpstr>Calibri</vt:lpstr>
      <vt:lpstr>Gaegu</vt:lpstr>
      <vt:lpstr>Dosis</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io</dc:creator>
  <cp:lastModifiedBy>Io Chatzivaryti</cp:lastModifiedBy>
  <cp:revision>1</cp:revision>
  <dcterms:created xsi:type="dcterms:W3CDTF">2006-08-16T00:00:00Z</dcterms:created>
  <dcterms:modified xsi:type="dcterms:W3CDTF">2024-09-24T07:13:00Z</dcterms:modified>
</cp:coreProperties>
</file>